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embeddedFontLs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CenturyGothic-bold.fntdata"/><Relationship Id="rId23" Type="http://schemas.openxmlformats.org/officeDocument/2006/relationships/slide" Target="slides/slide19.xml"/><Relationship Id="rId45" Type="http://schemas.openxmlformats.org/officeDocument/2006/relationships/font" Target="fonts/CenturyGothi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CenturyGothic-boldItalic.fntdata"/><Relationship Id="rId25" Type="http://schemas.openxmlformats.org/officeDocument/2006/relationships/slide" Target="slides/slide21.xml"/><Relationship Id="rId47" Type="http://schemas.openxmlformats.org/officeDocument/2006/relationships/font" Target="fonts/CenturyGothic-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7" name="Google Shape;13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8" name="Google Shape;21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5" name="Google Shape;22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2" name="Google Shape;2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9" name="Google Shape;2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6" name="Google Shape;2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8" name="Google Shape;25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9" name="Google Shape;26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6" name="Google Shape;27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95" name="Google Shape;29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4" name="Google Shape;3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3" name="Google Shape;14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13" name="Google Shape;3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1" name="Google Shape;32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30" name="Google Shape;33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5" name="Google Shape;34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4" name="Google Shape;3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61" name="Google Shape;3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0" name="Google Shape;3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8" name="Google Shape;3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87" name="Google Shape;38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6" name="Google Shape;39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4" name="Google Shape;1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4" name="Google Shape;40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4" name="Google Shape;41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3" name="Google Shape;42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4" name="Google Shape;4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3" name="Google Shape;44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6" name="Google Shape;45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8" name="Google Shape;47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6" name="Google Shape;48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5" name="Google Shape;49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3" name="Google Shape;50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2" name="Google Shape;16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09" name="Google Shape;509;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2" name="Google Shape;17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1" name="Google Shape;18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9" name="Google Shape;1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02" name="Google Shape;20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1" name="Google Shape;21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rgbClr val="D7EE49"/>
        </a:solidFill>
      </p:bgPr>
    </p:bg>
    <p:spTree>
      <p:nvGrpSpPr>
        <p:cNvPr id="15" name="Shape 15"/>
        <p:cNvGrpSpPr/>
        <p:nvPr/>
      </p:nvGrpSpPr>
      <p:grpSpPr>
        <a:xfrm>
          <a:off x="0" y="0"/>
          <a:ext cx="0" cy="0"/>
          <a:chOff x="0" y="0"/>
          <a:chExt cx="0" cy="0"/>
        </a:xfrm>
      </p:grpSpPr>
      <p:sp>
        <p:nvSpPr>
          <p:cNvPr id="16" name="Google Shape;16;p2"/>
          <p:cNvSpPr txBox="1"/>
          <p:nvPr>
            <p:ph idx="1" type="subTitle"/>
          </p:nvPr>
        </p:nvSpPr>
        <p:spPr>
          <a:xfrm>
            <a:off x="1602824" y="4777380"/>
            <a:ext cx="8825658" cy="86142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1000"/>
              </a:spcBef>
              <a:spcAft>
                <a:spcPts val="0"/>
              </a:spcAft>
              <a:buClr>
                <a:srgbClr val="EB4485"/>
              </a:buClr>
              <a:buSzPts val="1440"/>
              <a:buFont typeface="Noto Sans Symbols"/>
              <a:buNone/>
              <a:defRPr b="0" i="0" sz="2800" u="none" cap="none" strike="noStrike">
                <a:solidFill>
                  <a:srgbClr val="EB4485"/>
                </a:solidFill>
                <a:latin typeface="Century Gothic"/>
                <a:ea typeface="Century Gothic"/>
                <a:cs typeface="Century Gothic"/>
                <a:sym typeface="Century Gothic"/>
              </a:defRPr>
            </a:lvl1pPr>
            <a:lvl2pPr lvl="1" marR="0" algn="ctr">
              <a:lnSpc>
                <a:spcPct val="100000"/>
              </a:lnSpc>
              <a:spcBef>
                <a:spcPts val="1000"/>
              </a:spcBef>
              <a:spcAft>
                <a:spcPts val="0"/>
              </a:spcAft>
              <a:buClr>
                <a:srgbClr val="EB4485"/>
              </a:buClr>
              <a:buSzPts val="1280"/>
              <a:buFont typeface="Noto Sans Symbols"/>
              <a:buNone/>
              <a:defRPr b="0" i="0" sz="16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1000"/>
              </a:spcBef>
              <a:spcAft>
                <a:spcPts val="0"/>
              </a:spcAft>
              <a:buClr>
                <a:srgbClr val="EB4485"/>
              </a:buClr>
              <a:buSzPts val="1120"/>
              <a:buFont typeface="Noto Sans Symbols"/>
              <a:buNone/>
              <a:defRPr b="0" i="0" sz="14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1000"/>
              </a:spcBef>
              <a:spcAft>
                <a:spcPts val="0"/>
              </a:spcAft>
              <a:buClr>
                <a:srgbClr val="EB4485"/>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1000"/>
              </a:spcBef>
              <a:spcAft>
                <a:spcPts val="0"/>
              </a:spcAft>
              <a:buClr>
                <a:srgbClr val="EB4485"/>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pic>
        <p:nvPicPr>
          <p:cNvPr id="17" name="Google Shape;17;p2"/>
          <p:cNvPicPr preferRelativeResize="0"/>
          <p:nvPr/>
        </p:nvPicPr>
        <p:blipFill rotWithShape="1">
          <a:blip r:embed="rId2">
            <a:alphaModFix/>
          </a:blip>
          <a:srcRect b="0" l="0" r="0" t="0"/>
          <a:stretch/>
        </p:blipFill>
        <p:spPr>
          <a:xfrm>
            <a:off x="3964125" y="2810250"/>
            <a:ext cx="4263750" cy="1237500"/>
          </a:xfrm>
          <a:prstGeom prst="rect">
            <a:avLst/>
          </a:prstGeom>
          <a:noFill/>
          <a:ln>
            <a:noFill/>
          </a:ln>
        </p:spPr>
      </p:pic>
      <p:sp>
        <p:nvSpPr>
          <p:cNvPr id="18" name="Google Shape;18;p2"/>
          <p:cNvSpPr/>
          <p:nvPr/>
        </p:nvSpPr>
        <p:spPr>
          <a:xfrm>
            <a:off x="0" y="0"/>
            <a:ext cx="12192000" cy="10263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5" name="Shape 55"/>
        <p:cNvGrpSpPr/>
        <p:nvPr/>
      </p:nvGrpSpPr>
      <p:grpSpPr>
        <a:xfrm>
          <a:off x="0" y="0"/>
          <a:ext cx="0" cy="0"/>
          <a:chOff x="0" y="0"/>
          <a:chExt cx="0" cy="0"/>
        </a:xfrm>
      </p:grpSpPr>
      <p:sp>
        <p:nvSpPr>
          <p:cNvPr id="56" name="Google Shape;56;p11"/>
          <p:cNvSpPr/>
          <p:nvPr/>
        </p:nvSpPr>
        <p:spPr>
          <a:xfrm>
            <a:off x="1" y="0"/>
            <a:ext cx="4879910" cy="6858000"/>
          </a:xfrm>
          <a:prstGeom prst="rect">
            <a:avLst/>
          </a:prstGeom>
          <a:solidFill>
            <a:srgbClr val="D7EE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57" name="Google Shape;57;p11"/>
          <p:cNvSpPr txBox="1"/>
          <p:nvPr>
            <p:ph type="title"/>
          </p:nvPr>
        </p:nvSpPr>
        <p:spPr>
          <a:xfrm>
            <a:off x="1154955" y="1295400"/>
            <a:ext cx="2793158" cy="16002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24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58" name="Google Shape;58;p11"/>
          <p:cNvSpPr txBox="1"/>
          <p:nvPr>
            <p:ph idx="1" type="body"/>
          </p:nvPr>
        </p:nvSpPr>
        <p:spPr>
          <a:xfrm>
            <a:off x="5781146" y="1447800"/>
            <a:ext cx="5190066" cy="4572000"/>
          </a:xfrm>
          <a:prstGeom prst="rect">
            <a:avLst/>
          </a:prstGeom>
          <a:noFill/>
          <a:ln>
            <a:noFill/>
          </a:ln>
        </p:spPr>
        <p:txBody>
          <a:bodyPr anchorCtr="0" anchor="ctr" bIns="91425" lIns="91425" spcFirstLastPara="1" rIns="91425" wrap="square" tIns="91425">
            <a:noAutofit/>
          </a:bodyPr>
          <a:lstStyle>
            <a:lvl1pPr indent="-320040" lvl="0" marL="457200" marR="0" algn="l">
              <a:lnSpc>
                <a:spcPct val="100000"/>
              </a:lnSpc>
              <a:spcBef>
                <a:spcPts val="1000"/>
              </a:spcBef>
              <a:spcAft>
                <a:spcPts val="0"/>
              </a:spcAft>
              <a:buClr>
                <a:srgbClr val="EB4485"/>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EB4485"/>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EB4485"/>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59" name="Google Shape;59;p11"/>
          <p:cNvSpPr txBox="1"/>
          <p:nvPr>
            <p:ph idx="2" type="body"/>
          </p:nvPr>
        </p:nvSpPr>
        <p:spPr>
          <a:xfrm>
            <a:off x="1154954" y="3129280"/>
            <a:ext cx="2793158" cy="2895599"/>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60" name="Google Shape;60;p11"/>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pic>
        <p:nvPicPr>
          <p:cNvPr id="61" name="Google Shape;61;p11"/>
          <p:cNvPicPr preferRelativeResize="0"/>
          <p:nvPr/>
        </p:nvPicPr>
        <p:blipFill rotWithShape="1">
          <a:blip r:embed="rId2">
            <a:alphaModFix/>
          </a:blip>
          <a:srcRect b="0" l="0" r="0" t="0"/>
          <a:stretch/>
        </p:blipFill>
        <p:spPr>
          <a:xfrm>
            <a:off x="11075437" y="225922"/>
            <a:ext cx="829318" cy="747746"/>
          </a:xfrm>
          <a:prstGeom prst="rect">
            <a:avLst/>
          </a:prstGeom>
          <a:noFill/>
          <a:ln>
            <a:noFill/>
          </a:ln>
        </p:spPr>
      </p:pic>
      <p:sp>
        <p:nvSpPr>
          <p:cNvPr id="62" name="Google Shape;62;p11"/>
          <p:cNvSpPr/>
          <p:nvPr/>
        </p:nvSpPr>
        <p:spPr>
          <a:xfrm>
            <a:off x="0" y="0"/>
            <a:ext cx="12192000" cy="10263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3" name="Shape 63"/>
        <p:cNvGrpSpPr/>
        <p:nvPr/>
      </p:nvGrpSpPr>
      <p:grpSpPr>
        <a:xfrm>
          <a:off x="0" y="0"/>
          <a:ext cx="0" cy="0"/>
          <a:chOff x="0" y="0"/>
          <a:chExt cx="0" cy="0"/>
        </a:xfrm>
      </p:grpSpPr>
      <p:sp>
        <p:nvSpPr>
          <p:cNvPr id="64" name="Google Shape;64;p12"/>
          <p:cNvSpPr/>
          <p:nvPr/>
        </p:nvSpPr>
        <p:spPr>
          <a:xfrm>
            <a:off x="1" y="0"/>
            <a:ext cx="5840962" cy="6858000"/>
          </a:xfrm>
          <a:prstGeom prst="rect">
            <a:avLst/>
          </a:prstGeom>
          <a:solidFill>
            <a:srgbClr val="D7EE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65" name="Google Shape;65;p12"/>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pic>
        <p:nvPicPr>
          <p:cNvPr id="66" name="Google Shape;66;p12"/>
          <p:cNvPicPr preferRelativeResize="0"/>
          <p:nvPr/>
        </p:nvPicPr>
        <p:blipFill rotWithShape="1">
          <a:blip r:embed="rId2">
            <a:alphaModFix/>
          </a:blip>
          <a:srcRect b="0" l="0" r="0" t="0"/>
          <a:stretch/>
        </p:blipFill>
        <p:spPr>
          <a:xfrm>
            <a:off x="11075437" y="225922"/>
            <a:ext cx="829318" cy="747746"/>
          </a:xfrm>
          <a:prstGeom prst="rect">
            <a:avLst/>
          </a:prstGeom>
          <a:noFill/>
          <a:ln>
            <a:noFill/>
          </a:ln>
        </p:spPr>
      </p:pic>
      <p:sp>
        <p:nvSpPr>
          <p:cNvPr id="67" name="Google Shape;67;p12"/>
          <p:cNvSpPr txBox="1"/>
          <p:nvPr>
            <p:ph type="title"/>
          </p:nvPr>
        </p:nvSpPr>
        <p:spPr>
          <a:xfrm>
            <a:off x="1154955" y="1693333"/>
            <a:ext cx="3865134" cy="1735667"/>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68" name="Google Shape;68;p12"/>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69" name="Google Shape;69;p12"/>
          <p:cNvSpPr txBox="1"/>
          <p:nvPr>
            <p:ph idx="1" type="body"/>
          </p:nvPr>
        </p:nvSpPr>
        <p:spPr>
          <a:xfrm>
            <a:off x="1154954" y="3657600"/>
            <a:ext cx="3859212" cy="1371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70" name="Google Shape;70;p12"/>
          <p:cNvSpPr/>
          <p:nvPr/>
        </p:nvSpPr>
        <p:spPr>
          <a:xfrm>
            <a:off x="0" y="0"/>
            <a:ext cx="12192000" cy="10263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sp>
        <p:nvSpPr>
          <p:cNvPr id="72" name="Google Shape;72;p13"/>
          <p:cNvSpPr txBox="1"/>
          <p:nvPr>
            <p:ph type="title"/>
          </p:nvPr>
        </p:nvSpPr>
        <p:spPr>
          <a:xfrm>
            <a:off x="1154954" y="4969927"/>
            <a:ext cx="8825659" cy="566738"/>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24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73" name="Google Shape;73;p13"/>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74" name="Google Shape;74;p13"/>
          <p:cNvSpPr txBox="1"/>
          <p:nvPr>
            <p:ph idx="1" type="body"/>
          </p:nvPr>
        </p:nvSpPr>
        <p:spPr>
          <a:xfrm>
            <a:off x="1154954" y="5536665"/>
            <a:ext cx="8825658" cy="493712"/>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2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75" name="Shape 75"/>
        <p:cNvGrpSpPr/>
        <p:nvPr/>
      </p:nvGrpSpPr>
      <p:grpSpPr>
        <a:xfrm>
          <a:off x="0" y="0"/>
          <a:ext cx="0" cy="0"/>
          <a:chOff x="0" y="0"/>
          <a:chExt cx="0" cy="0"/>
        </a:xfrm>
      </p:grpSpPr>
      <p:sp>
        <p:nvSpPr>
          <p:cNvPr id="76" name="Google Shape;76;p14"/>
          <p:cNvSpPr/>
          <p:nvPr/>
        </p:nvSpPr>
        <p:spPr>
          <a:xfrm>
            <a:off x="0" y="0"/>
            <a:ext cx="12191999" cy="2901820"/>
          </a:xfrm>
          <a:prstGeom prst="rect">
            <a:avLst/>
          </a:prstGeom>
          <a:solidFill>
            <a:srgbClr val="D7EE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77" name="Google Shape;77;p14"/>
          <p:cNvSpPr txBox="1"/>
          <p:nvPr>
            <p:ph type="title"/>
          </p:nvPr>
        </p:nvSpPr>
        <p:spPr>
          <a:xfrm>
            <a:off x="1148798" y="1063417"/>
            <a:ext cx="8831816" cy="1372986"/>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4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78" name="Google Shape;78;p14"/>
          <p:cNvSpPr txBox="1"/>
          <p:nvPr>
            <p:ph idx="1" type="body"/>
          </p:nvPr>
        </p:nvSpPr>
        <p:spPr>
          <a:xfrm>
            <a:off x="1154954" y="3543300"/>
            <a:ext cx="8825659" cy="2476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8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79" name="Google Shape;79;p14"/>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pic>
        <p:nvPicPr>
          <p:cNvPr id="80" name="Google Shape;80;p14"/>
          <p:cNvPicPr preferRelativeResize="0"/>
          <p:nvPr/>
        </p:nvPicPr>
        <p:blipFill rotWithShape="1">
          <a:blip r:embed="rId2">
            <a:alphaModFix/>
          </a:blip>
          <a:srcRect b="0" l="0" r="0" t="0"/>
          <a:stretch/>
        </p:blipFill>
        <p:spPr>
          <a:xfrm>
            <a:off x="11075437" y="225922"/>
            <a:ext cx="829318" cy="747746"/>
          </a:xfrm>
          <a:prstGeom prst="rect">
            <a:avLst/>
          </a:prstGeom>
          <a:noFill/>
          <a:ln>
            <a:noFill/>
          </a:ln>
        </p:spPr>
      </p:pic>
      <p:sp>
        <p:nvSpPr>
          <p:cNvPr id="81" name="Google Shape;81;p14"/>
          <p:cNvSpPr/>
          <p:nvPr/>
        </p:nvSpPr>
        <p:spPr>
          <a:xfrm>
            <a:off x="0" y="0"/>
            <a:ext cx="12192000" cy="10263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82" name="Shape 82"/>
        <p:cNvGrpSpPr/>
        <p:nvPr/>
      </p:nvGrpSpPr>
      <p:grpSpPr>
        <a:xfrm>
          <a:off x="0" y="0"/>
          <a:ext cx="0" cy="0"/>
          <a:chOff x="0" y="0"/>
          <a:chExt cx="0" cy="0"/>
        </a:xfrm>
      </p:grpSpPr>
      <p:sp>
        <p:nvSpPr>
          <p:cNvPr id="83" name="Google Shape;83;p15"/>
          <p:cNvSpPr/>
          <p:nvPr/>
        </p:nvSpPr>
        <p:spPr>
          <a:xfrm>
            <a:off x="0" y="0"/>
            <a:ext cx="12191999" cy="4590661"/>
          </a:xfrm>
          <a:prstGeom prst="rect">
            <a:avLst/>
          </a:prstGeom>
          <a:solidFill>
            <a:srgbClr val="D7EE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84" name="Google Shape;84;p15"/>
          <p:cNvSpPr txBox="1"/>
          <p:nvPr/>
        </p:nvSpPr>
        <p:spPr>
          <a:xfrm>
            <a:off x="881566" y="607336"/>
            <a:ext cx="801912" cy="156966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600"/>
              <a:buFont typeface="Arial"/>
              <a:buNone/>
            </a:pPr>
            <a:r>
              <a:rPr b="0" i="0" lang="en-US" sz="9600" u="none" cap="none" strike="noStrike">
                <a:solidFill>
                  <a:srgbClr val="EB448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5" name="Google Shape;85;p15"/>
          <p:cNvSpPr txBox="1"/>
          <p:nvPr/>
        </p:nvSpPr>
        <p:spPr>
          <a:xfrm>
            <a:off x="9884458" y="2613787"/>
            <a:ext cx="652763" cy="156966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9600"/>
              <a:buFont typeface="Arial"/>
              <a:buNone/>
            </a:pPr>
            <a:r>
              <a:rPr b="0" i="0" lang="en-US" sz="9600" u="none" cap="none" strike="noStrike">
                <a:solidFill>
                  <a:srgbClr val="EB448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6" name="Google Shape;86;p15"/>
          <p:cNvSpPr txBox="1"/>
          <p:nvPr>
            <p:ph type="title"/>
          </p:nvPr>
        </p:nvSpPr>
        <p:spPr>
          <a:xfrm>
            <a:off x="1581878" y="982134"/>
            <a:ext cx="8453906" cy="2696632"/>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4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87" name="Google Shape;87;p15"/>
          <p:cNvSpPr txBox="1"/>
          <p:nvPr>
            <p:ph idx="1" type="body"/>
          </p:nvPr>
        </p:nvSpPr>
        <p:spPr>
          <a:xfrm>
            <a:off x="1945945" y="3678766"/>
            <a:ext cx="7731219" cy="342174"/>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small"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88" name="Google Shape;88;p15"/>
          <p:cNvSpPr txBox="1"/>
          <p:nvPr>
            <p:ph idx="2" type="body"/>
          </p:nvPr>
        </p:nvSpPr>
        <p:spPr>
          <a:xfrm>
            <a:off x="1154954" y="5029199"/>
            <a:ext cx="9244897" cy="997857"/>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89" name="Google Shape;89;p15"/>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pic>
        <p:nvPicPr>
          <p:cNvPr id="90" name="Google Shape;90;p15"/>
          <p:cNvPicPr preferRelativeResize="0"/>
          <p:nvPr/>
        </p:nvPicPr>
        <p:blipFill rotWithShape="1">
          <a:blip r:embed="rId2">
            <a:alphaModFix/>
          </a:blip>
          <a:srcRect b="0" l="0" r="0" t="0"/>
          <a:stretch/>
        </p:blipFill>
        <p:spPr>
          <a:xfrm>
            <a:off x="11075437" y="225922"/>
            <a:ext cx="829318" cy="747746"/>
          </a:xfrm>
          <a:prstGeom prst="rect">
            <a:avLst/>
          </a:prstGeom>
          <a:noFill/>
          <a:ln>
            <a:noFill/>
          </a:ln>
        </p:spPr>
      </p:pic>
      <p:sp>
        <p:nvSpPr>
          <p:cNvPr id="91" name="Google Shape;91;p15"/>
          <p:cNvSpPr/>
          <p:nvPr/>
        </p:nvSpPr>
        <p:spPr>
          <a:xfrm>
            <a:off x="0" y="0"/>
            <a:ext cx="12192000" cy="10263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92" name="Shape 92"/>
        <p:cNvGrpSpPr/>
        <p:nvPr/>
      </p:nvGrpSpPr>
      <p:grpSpPr>
        <a:xfrm>
          <a:off x="0" y="0"/>
          <a:ext cx="0" cy="0"/>
          <a:chOff x="0" y="0"/>
          <a:chExt cx="0" cy="0"/>
        </a:xfrm>
      </p:grpSpPr>
      <p:sp>
        <p:nvSpPr>
          <p:cNvPr id="93" name="Google Shape;93;p16"/>
          <p:cNvSpPr/>
          <p:nvPr/>
        </p:nvSpPr>
        <p:spPr>
          <a:xfrm>
            <a:off x="0" y="0"/>
            <a:ext cx="12191999" cy="4590661"/>
          </a:xfrm>
          <a:prstGeom prst="rect">
            <a:avLst/>
          </a:prstGeom>
          <a:solidFill>
            <a:srgbClr val="D7EE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94" name="Google Shape;94;p16"/>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pic>
        <p:nvPicPr>
          <p:cNvPr id="95" name="Google Shape;95;p16"/>
          <p:cNvPicPr preferRelativeResize="0"/>
          <p:nvPr/>
        </p:nvPicPr>
        <p:blipFill rotWithShape="1">
          <a:blip r:embed="rId2">
            <a:alphaModFix/>
          </a:blip>
          <a:srcRect b="0" l="0" r="0" t="0"/>
          <a:stretch/>
        </p:blipFill>
        <p:spPr>
          <a:xfrm>
            <a:off x="11075437" y="225922"/>
            <a:ext cx="829318" cy="747746"/>
          </a:xfrm>
          <a:prstGeom prst="rect">
            <a:avLst/>
          </a:prstGeom>
          <a:noFill/>
          <a:ln>
            <a:noFill/>
          </a:ln>
        </p:spPr>
      </p:pic>
      <p:sp>
        <p:nvSpPr>
          <p:cNvPr id="96" name="Google Shape;96;p16"/>
          <p:cNvSpPr/>
          <p:nvPr/>
        </p:nvSpPr>
        <p:spPr>
          <a:xfrm>
            <a:off x="0" y="0"/>
            <a:ext cx="12192000" cy="10263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97" name="Google Shape;97;p16"/>
          <p:cNvSpPr txBox="1"/>
          <p:nvPr>
            <p:ph type="title"/>
          </p:nvPr>
        </p:nvSpPr>
        <p:spPr>
          <a:xfrm>
            <a:off x="1154954" y="2370667"/>
            <a:ext cx="8825660" cy="1822514"/>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4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98" name="Google Shape;98;p16"/>
          <p:cNvSpPr txBox="1"/>
          <p:nvPr>
            <p:ph idx="1" type="body"/>
          </p:nvPr>
        </p:nvSpPr>
        <p:spPr>
          <a:xfrm>
            <a:off x="1154954" y="5024967"/>
            <a:ext cx="8825659" cy="8604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0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99" name="Shape 99"/>
        <p:cNvGrpSpPr/>
        <p:nvPr/>
      </p:nvGrpSpPr>
      <p:grpSpPr>
        <a:xfrm>
          <a:off x="0" y="0"/>
          <a:ext cx="0" cy="0"/>
          <a:chOff x="0" y="0"/>
          <a:chExt cx="0" cy="0"/>
        </a:xfrm>
      </p:grpSpPr>
      <p:sp>
        <p:nvSpPr>
          <p:cNvPr id="100" name="Google Shape;100;p17"/>
          <p:cNvSpPr txBox="1"/>
          <p:nvPr>
            <p:ph type="title"/>
          </p:nvPr>
        </p:nvSpPr>
        <p:spPr>
          <a:xfrm>
            <a:off x="1154954" y="973668"/>
            <a:ext cx="8825659" cy="70696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01" name="Google Shape;101;p17"/>
          <p:cNvSpPr txBox="1"/>
          <p:nvPr>
            <p:ph idx="1" type="body"/>
          </p:nvPr>
        </p:nvSpPr>
        <p:spPr>
          <a:xfrm>
            <a:off x="1154954" y="2603502"/>
            <a:ext cx="3141878"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02" name="Google Shape;102;p17"/>
          <p:cNvSpPr txBox="1"/>
          <p:nvPr>
            <p:ph idx="2" type="body"/>
          </p:nvPr>
        </p:nvSpPr>
        <p:spPr>
          <a:xfrm>
            <a:off x="1154953" y="3179764"/>
            <a:ext cx="3141879" cy="284729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03" name="Google Shape;103;p17"/>
          <p:cNvSpPr txBox="1"/>
          <p:nvPr>
            <p:ph idx="3" type="body"/>
          </p:nvPr>
        </p:nvSpPr>
        <p:spPr>
          <a:xfrm>
            <a:off x="4512721" y="2603500"/>
            <a:ext cx="3147009"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04" name="Google Shape;104;p17"/>
          <p:cNvSpPr txBox="1"/>
          <p:nvPr>
            <p:ph idx="4" type="body"/>
          </p:nvPr>
        </p:nvSpPr>
        <p:spPr>
          <a:xfrm>
            <a:off x="4512721" y="3179763"/>
            <a:ext cx="3147009" cy="284729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05" name="Google Shape;105;p17"/>
          <p:cNvSpPr txBox="1"/>
          <p:nvPr>
            <p:ph idx="5" type="body"/>
          </p:nvPr>
        </p:nvSpPr>
        <p:spPr>
          <a:xfrm>
            <a:off x="7888135" y="2603501"/>
            <a:ext cx="3145730"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06" name="Google Shape;106;p17"/>
          <p:cNvSpPr txBox="1"/>
          <p:nvPr>
            <p:ph idx="6" type="body"/>
          </p:nvPr>
        </p:nvSpPr>
        <p:spPr>
          <a:xfrm>
            <a:off x="7888329" y="3179762"/>
            <a:ext cx="3145536" cy="284729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cxnSp>
        <p:nvCxnSpPr>
          <p:cNvPr id="107" name="Google Shape;107;p17"/>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08" name="Google Shape;108;p17"/>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09" name="Google Shape;109;p17"/>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0" name="Shape 110"/>
        <p:cNvGrpSpPr/>
        <p:nvPr/>
      </p:nvGrpSpPr>
      <p:grpSpPr>
        <a:xfrm>
          <a:off x="0" y="0"/>
          <a:ext cx="0" cy="0"/>
          <a:chOff x="0" y="0"/>
          <a:chExt cx="0" cy="0"/>
        </a:xfrm>
      </p:grpSpPr>
      <p:sp>
        <p:nvSpPr>
          <p:cNvPr id="111" name="Google Shape;111;p18"/>
          <p:cNvSpPr txBox="1"/>
          <p:nvPr>
            <p:ph type="title"/>
          </p:nvPr>
        </p:nvSpPr>
        <p:spPr>
          <a:xfrm>
            <a:off x="1154954" y="973668"/>
            <a:ext cx="8825659" cy="70696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12" name="Google Shape;112;p18"/>
          <p:cNvSpPr txBox="1"/>
          <p:nvPr>
            <p:ph idx="1" type="body"/>
          </p:nvPr>
        </p:nvSpPr>
        <p:spPr>
          <a:xfrm>
            <a:off x="1154954" y="4532844"/>
            <a:ext cx="3050438"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13" name="Google Shape;113;p18"/>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14" name="Google Shape;114;p18"/>
          <p:cNvSpPr txBox="1"/>
          <p:nvPr>
            <p:ph idx="3" type="body"/>
          </p:nvPr>
        </p:nvSpPr>
        <p:spPr>
          <a:xfrm>
            <a:off x="1154954" y="5109106"/>
            <a:ext cx="3050438" cy="917952"/>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15" name="Google Shape;115;p18"/>
          <p:cNvSpPr txBox="1"/>
          <p:nvPr>
            <p:ph idx="4" type="body"/>
          </p:nvPr>
        </p:nvSpPr>
        <p:spPr>
          <a:xfrm>
            <a:off x="4568865" y="4532844"/>
            <a:ext cx="3050438" cy="576263"/>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16" name="Google Shape;116;p18"/>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17" name="Google Shape;117;p18"/>
          <p:cNvSpPr txBox="1"/>
          <p:nvPr>
            <p:ph idx="6" type="body"/>
          </p:nvPr>
        </p:nvSpPr>
        <p:spPr>
          <a:xfrm>
            <a:off x="4570172" y="5109105"/>
            <a:ext cx="3050438" cy="917952"/>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sp>
        <p:nvSpPr>
          <p:cNvPr id="118" name="Google Shape;118;p18"/>
          <p:cNvSpPr txBox="1"/>
          <p:nvPr>
            <p:ph idx="7" type="body"/>
          </p:nvPr>
        </p:nvSpPr>
        <p:spPr>
          <a:xfrm>
            <a:off x="7982775" y="4532845"/>
            <a:ext cx="3051095"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119" name="Google Shape;119;p18"/>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1960"/>
              </a:srgbClr>
            </a:outerShdw>
          </a:effectLst>
        </p:spPr>
        <p:txBody>
          <a:bodyPr anchorCtr="0" anchor="t" bIns="91425" lIns="91425" spcFirstLastPara="1" rIns="91425" wrap="square" tIns="91425">
            <a:noAutofit/>
          </a:bodyPr>
          <a:lstStyle>
            <a:lvl1pPr lvl="0" marR="0" rtl="0" algn="ctr">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1000"/>
              </a:spcBef>
              <a:spcAft>
                <a:spcPts val="0"/>
              </a:spcAft>
              <a:buClr>
                <a:srgbClr val="EB4485"/>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1000"/>
              </a:spcBef>
              <a:spcAft>
                <a:spcPts val="0"/>
              </a:spcAft>
              <a:buClr>
                <a:schemeClr val="accent1"/>
              </a:buClr>
              <a:buSzPts val="14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20" name="Google Shape;120;p18"/>
          <p:cNvSpPr txBox="1"/>
          <p:nvPr>
            <p:ph idx="9" type="body"/>
          </p:nvPr>
        </p:nvSpPr>
        <p:spPr>
          <a:xfrm>
            <a:off x="7982775" y="5109104"/>
            <a:ext cx="3051096" cy="917952"/>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1400" u="none" cap="none" strike="noStrike">
                <a:solidFill>
                  <a:srgbClr val="3F3F3F"/>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2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0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900" u="none" cap="none" strike="noStrike">
                <a:solidFill>
                  <a:srgbClr val="3F3F3F"/>
                </a:solidFill>
                <a:latin typeface="Century Gothic"/>
                <a:ea typeface="Century Gothic"/>
                <a:cs typeface="Century Gothic"/>
                <a:sym typeface="Century Gothic"/>
              </a:defRPr>
            </a:lvl9pPr>
          </a:lstStyle>
          <a:p/>
        </p:txBody>
      </p:sp>
      <p:cxnSp>
        <p:nvCxnSpPr>
          <p:cNvPr id="121" name="Google Shape;121;p18"/>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22" name="Google Shape;122;p18"/>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23" name="Google Shape;123;p18"/>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4" name="Shape 124"/>
        <p:cNvGrpSpPr/>
        <p:nvPr/>
      </p:nvGrpSpPr>
      <p:grpSpPr>
        <a:xfrm>
          <a:off x="0" y="0"/>
          <a:ext cx="0" cy="0"/>
          <a:chOff x="0" y="0"/>
          <a:chExt cx="0" cy="0"/>
        </a:xfrm>
      </p:grpSpPr>
      <p:sp>
        <p:nvSpPr>
          <p:cNvPr id="125" name="Google Shape;125;p19"/>
          <p:cNvSpPr txBox="1"/>
          <p:nvPr>
            <p:ph type="title"/>
          </p:nvPr>
        </p:nvSpPr>
        <p:spPr>
          <a:xfrm>
            <a:off x="1154954" y="973668"/>
            <a:ext cx="8825659" cy="70696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26" name="Google Shape;126;p19"/>
          <p:cNvSpPr txBox="1"/>
          <p:nvPr>
            <p:ph idx="1" type="body"/>
          </p:nvPr>
        </p:nvSpPr>
        <p:spPr>
          <a:xfrm rot="5400000">
            <a:off x="3859634" y="-101180"/>
            <a:ext cx="3416300" cy="8825659"/>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EB4485"/>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EB4485"/>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EB4485"/>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27" name="Google Shape;127;p19"/>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28" name="Shape 128"/>
        <p:cNvGrpSpPr/>
        <p:nvPr/>
      </p:nvGrpSpPr>
      <p:grpSpPr>
        <a:xfrm>
          <a:off x="0" y="0"/>
          <a:ext cx="0" cy="0"/>
          <a:chOff x="0" y="0"/>
          <a:chExt cx="0" cy="0"/>
        </a:xfrm>
      </p:grpSpPr>
      <p:sp>
        <p:nvSpPr>
          <p:cNvPr id="129" name="Google Shape;129;p20"/>
          <p:cNvSpPr/>
          <p:nvPr/>
        </p:nvSpPr>
        <p:spPr>
          <a:xfrm>
            <a:off x="7912358" y="0"/>
            <a:ext cx="4279641" cy="6858000"/>
          </a:xfrm>
          <a:prstGeom prst="rect">
            <a:avLst/>
          </a:prstGeom>
          <a:solidFill>
            <a:srgbClr val="D7EE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130" name="Google Shape;130;p20"/>
          <p:cNvSpPr txBox="1"/>
          <p:nvPr>
            <p:ph type="title"/>
          </p:nvPr>
        </p:nvSpPr>
        <p:spPr>
          <a:xfrm rot="5400000">
            <a:off x="6915922" y="2947779"/>
            <a:ext cx="4748590" cy="1409965"/>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31" name="Google Shape;131;p20"/>
          <p:cNvSpPr txBox="1"/>
          <p:nvPr>
            <p:ph idx="1" type="body"/>
          </p:nvPr>
        </p:nvSpPr>
        <p:spPr>
          <a:xfrm rot="5400000">
            <a:off x="1908671" y="524749"/>
            <a:ext cx="4748590" cy="6256025"/>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EB4485"/>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EB4485"/>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EB4485"/>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32" name="Google Shape;132;p20"/>
          <p:cNvSpPr txBox="1"/>
          <p:nvPr>
            <p:ph idx="11" type="ftr"/>
          </p:nvPr>
        </p:nvSpPr>
        <p:spPr>
          <a:xfrm rot="5400000">
            <a:off x="-1528947" y="4609691"/>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pic>
        <p:nvPicPr>
          <p:cNvPr id="133" name="Google Shape;133;p20"/>
          <p:cNvPicPr preferRelativeResize="0"/>
          <p:nvPr/>
        </p:nvPicPr>
        <p:blipFill rotWithShape="1">
          <a:blip r:embed="rId2">
            <a:alphaModFix/>
          </a:blip>
          <a:srcRect b="0" l="0" r="0" t="0"/>
          <a:stretch/>
        </p:blipFill>
        <p:spPr>
          <a:xfrm rot="5400000">
            <a:off x="11150082" y="5786967"/>
            <a:ext cx="829318" cy="747746"/>
          </a:xfrm>
          <a:prstGeom prst="rect">
            <a:avLst/>
          </a:prstGeom>
          <a:noFill/>
          <a:ln>
            <a:noFill/>
          </a:ln>
        </p:spPr>
      </p:pic>
      <p:sp>
        <p:nvSpPr>
          <p:cNvPr id="134" name="Google Shape;134;p20"/>
          <p:cNvSpPr/>
          <p:nvPr/>
        </p:nvSpPr>
        <p:spPr>
          <a:xfrm rot="5400000">
            <a:off x="8707015" y="3373016"/>
            <a:ext cx="6858000" cy="11196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1154954" y="505951"/>
            <a:ext cx="8761413" cy="70696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1" name="Google Shape;21;p3"/>
          <p:cNvSpPr txBox="1"/>
          <p:nvPr>
            <p:ph idx="1" type="body"/>
          </p:nvPr>
        </p:nvSpPr>
        <p:spPr>
          <a:xfrm>
            <a:off x="1154954" y="2603500"/>
            <a:ext cx="8825659" cy="34163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EB4485"/>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EB4485"/>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EB4485"/>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 name="Google Shape;22;p3"/>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Slide" showMasterSp="0" type="title">
  <p:cSld name="TITLE">
    <p:bg>
      <p:bgPr>
        <a:solidFill>
          <a:srgbClr val="D7EE49"/>
        </a:solidFill>
      </p:bgPr>
    </p:bg>
    <p:spTree>
      <p:nvGrpSpPr>
        <p:cNvPr id="23" name="Shape 23"/>
        <p:cNvGrpSpPr/>
        <p:nvPr/>
      </p:nvGrpSpPr>
      <p:grpSpPr>
        <a:xfrm>
          <a:off x="0" y="0"/>
          <a:ext cx="0" cy="0"/>
          <a:chOff x="0" y="0"/>
          <a:chExt cx="0" cy="0"/>
        </a:xfrm>
      </p:grpSpPr>
      <p:sp>
        <p:nvSpPr>
          <p:cNvPr id="24" name="Google Shape;24;p4"/>
          <p:cNvSpPr txBox="1"/>
          <p:nvPr>
            <p:ph type="ctrTitle"/>
          </p:nvPr>
        </p:nvSpPr>
        <p:spPr>
          <a:xfrm>
            <a:off x="1602824" y="2099733"/>
            <a:ext cx="8825658" cy="2677648"/>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5855A0"/>
              </a:buClr>
              <a:buSzPts val="1400"/>
              <a:buFont typeface="Century Gothic"/>
              <a:buNone/>
              <a:defRPr b="0" i="0" sz="54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5" name="Google Shape;25;p4"/>
          <p:cNvSpPr txBox="1"/>
          <p:nvPr>
            <p:ph idx="1" type="subTitle"/>
          </p:nvPr>
        </p:nvSpPr>
        <p:spPr>
          <a:xfrm>
            <a:off x="1602824" y="4777380"/>
            <a:ext cx="8825658" cy="86142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1000"/>
              </a:spcBef>
              <a:spcAft>
                <a:spcPts val="0"/>
              </a:spcAft>
              <a:buClr>
                <a:srgbClr val="EB4485"/>
              </a:buClr>
              <a:buSzPts val="1440"/>
              <a:buFont typeface="Noto Sans Symbols"/>
              <a:buNone/>
              <a:defRPr b="0" i="0" sz="1800" u="none" cap="none" strike="noStrike">
                <a:solidFill>
                  <a:srgbClr val="EB4485"/>
                </a:solidFill>
                <a:latin typeface="Century Gothic"/>
                <a:ea typeface="Century Gothic"/>
                <a:cs typeface="Century Gothic"/>
                <a:sym typeface="Century Gothic"/>
              </a:defRPr>
            </a:lvl1pPr>
            <a:lvl2pPr lvl="1" marR="0" algn="ctr">
              <a:lnSpc>
                <a:spcPct val="100000"/>
              </a:lnSpc>
              <a:spcBef>
                <a:spcPts val="1000"/>
              </a:spcBef>
              <a:spcAft>
                <a:spcPts val="0"/>
              </a:spcAft>
              <a:buClr>
                <a:srgbClr val="EB4485"/>
              </a:buClr>
              <a:buSzPts val="1280"/>
              <a:buFont typeface="Noto Sans Symbols"/>
              <a:buNone/>
              <a:defRPr b="0" i="0" sz="16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1000"/>
              </a:spcBef>
              <a:spcAft>
                <a:spcPts val="0"/>
              </a:spcAft>
              <a:buClr>
                <a:srgbClr val="EB4485"/>
              </a:buClr>
              <a:buSzPts val="1120"/>
              <a:buFont typeface="Noto Sans Symbols"/>
              <a:buNone/>
              <a:defRPr b="0" i="0" sz="14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1000"/>
              </a:spcBef>
              <a:spcAft>
                <a:spcPts val="0"/>
              </a:spcAft>
              <a:buClr>
                <a:srgbClr val="EB4485"/>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1000"/>
              </a:spcBef>
              <a:spcAft>
                <a:spcPts val="0"/>
              </a:spcAft>
              <a:buClr>
                <a:srgbClr val="EB4485"/>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pic>
        <p:nvPicPr>
          <p:cNvPr id="26" name="Google Shape;26;p4"/>
          <p:cNvPicPr preferRelativeResize="0"/>
          <p:nvPr/>
        </p:nvPicPr>
        <p:blipFill rotWithShape="1">
          <a:blip r:embed="rId2">
            <a:alphaModFix/>
          </a:blip>
          <a:srcRect b="0" l="0" r="0" t="0"/>
          <a:stretch/>
        </p:blipFill>
        <p:spPr>
          <a:xfrm>
            <a:off x="4397655" y="768710"/>
            <a:ext cx="3235997" cy="93920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_Presentation Slide" showMasterSp="0">
  <p:cSld name="1A_Presentation Slide">
    <p:bg>
      <p:bgPr>
        <a:solidFill>
          <a:srgbClr val="D7EE49"/>
        </a:solidFill>
      </p:bgPr>
    </p:bg>
    <p:spTree>
      <p:nvGrpSpPr>
        <p:cNvPr id="27" name="Shape 27"/>
        <p:cNvGrpSpPr/>
        <p:nvPr/>
      </p:nvGrpSpPr>
      <p:grpSpPr>
        <a:xfrm>
          <a:off x="0" y="0"/>
          <a:ext cx="0" cy="0"/>
          <a:chOff x="0" y="0"/>
          <a:chExt cx="0" cy="0"/>
        </a:xfrm>
      </p:grpSpPr>
      <p:sp>
        <p:nvSpPr>
          <p:cNvPr id="28" name="Google Shape;28;p5"/>
          <p:cNvSpPr txBox="1"/>
          <p:nvPr>
            <p:ph idx="1" type="subTitle"/>
          </p:nvPr>
        </p:nvSpPr>
        <p:spPr>
          <a:xfrm>
            <a:off x="1602824" y="4777380"/>
            <a:ext cx="8825658" cy="86142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1000"/>
              </a:spcBef>
              <a:spcAft>
                <a:spcPts val="0"/>
              </a:spcAft>
              <a:buClr>
                <a:srgbClr val="EB4485"/>
              </a:buClr>
              <a:buSzPts val="1440"/>
              <a:buFont typeface="Noto Sans Symbols"/>
              <a:buNone/>
              <a:defRPr b="0" i="0" sz="2800" u="none" cap="none" strike="noStrike">
                <a:solidFill>
                  <a:srgbClr val="EB4485"/>
                </a:solidFill>
                <a:latin typeface="Century Gothic"/>
                <a:ea typeface="Century Gothic"/>
                <a:cs typeface="Century Gothic"/>
                <a:sym typeface="Century Gothic"/>
              </a:defRPr>
            </a:lvl1pPr>
            <a:lvl2pPr lvl="1" marR="0" algn="ctr">
              <a:lnSpc>
                <a:spcPct val="100000"/>
              </a:lnSpc>
              <a:spcBef>
                <a:spcPts val="1000"/>
              </a:spcBef>
              <a:spcAft>
                <a:spcPts val="0"/>
              </a:spcAft>
              <a:buClr>
                <a:srgbClr val="EB4485"/>
              </a:buClr>
              <a:buSzPts val="1280"/>
              <a:buFont typeface="Noto Sans Symbols"/>
              <a:buNone/>
              <a:defRPr b="0" i="0" sz="1600" u="none" cap="none" strike="noStrike">
                <a:solidFill>
                  <a:srgbClr val="888888"/>
                </a:solidFill>
                <a:latin typeface="Century Gothic"/>
                <a:ea typeface="Century Gothic"/>
                <a:cs typeface="Century Gothic"/>
                <a:sym typeface="Century Gothic"/>
              </a:defRPr>
            </a:lvl2pPr>
            <a:lvl3pPr lvl="2" marR="0" algn="ctr">
              <a:lnSpc>
                <a:spcPct val="100000"/>
              </a:lnSpc>
              <a:spcBef>
                <a:spcPts val="1000"/>
              </a:spcBef>
              <a:spcAft>
                <a:spcPts val="0"/>
              </a:spcAft>
              <a:buClr>
                <a:srgbClr val="EB4485"/>
              </a:buClr>
              <a:buSzPts val="1120"/>
              <a:buFont typeface="Noto Sans Symbols"/>
              <a:buNone/>
              <a:defRPr b="0" i="0" sz="1400" u="none" cap="none" strike="noStrike">
                <a:solidFill>
                  <a:srgbClr val="888888"/>
                </a:solidFill>
                <a:latin typeface="Century Gothic"/>
                <a:ea typeface="Century Gothic"/>
                <a:cs typeface="Century Gothic"/>
                <a:sym typeface="Century Gothic"/>
              </a:defRPr>
            </a:lvl3pPr>
            <a:lvl4pPr lvl="3" marR="0" algn="ctr">
              <a:lnSpc>
                <a:spcPct val="100000"/>
              </a:lnSpc>
              <a:spcBef>
                <a:spcPts val="1000"/>
              </a:spcBef>
              <a:spcAft>
                <a:spcPts val="0"/>
              </a:spcAft>
              <a:buClr>
                <a:srgbClr val="EB4485"/>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4pPr>
            <a:lvl5pPr lvl="4" marR="0" algn="ctr">
              <a:lnSpc>
                <a:spcPct val="100000"/>
              </a:lnSpc>
              <a:spcBef>
                <a:spcPts val="1000"/>
              </a:spcBef>
              <a:spcAft>
                <a:spcPts val="0"/>
              </a:spcAft>
              <a:buClr>
                <a:srgbClr val="EB4485"/>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5pPr>
            <a:lvl6pPr lvl="5"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6pPr>
            <a:lvl7pPr lvl="6"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7pPr>
            <a:lvl8pPr lvl="7"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8pPr>
            <a:lvl9pPr lvl="8" marR="0" algn="ctr">
              <a:lnSpc>
                <a:spcPct val="100000"/>
              </a:lnSpc>
              <a:spcBef>
                <a:spcPts val="1000"/>
              </a:spcBef>
              <a:spcAft>
                <a:spcPts val="0"/>
              </a:spcAft>
              <a:buClr>
                <a:schemeClr val="accent1"/>
              </a:buClr>
              <a:buSzPts val="960"/>
              <a:buFont typeface="Noto Sans Symbols"/>
              <a:buNone/>
              <a:defRPr b="0" i="0" sz="1200" u="none" cap="none" strike="noStrike">
                <a:solidFill>
                  <a:srgbClr val="888888"/>
                </a:solidFill>
                <a:latin typeface="Century Gothic"/>
                <a:ea typeface="Century Gothic"/>
                <a:cs typeface="Century Gothic"/>
                <a:sym typeface="Century Gothic"/>
              </a:defRPr>
            </a:lvl9pPr>
          </a:lstStyle>
          <a:p/>
        </p:txBody>
      </p:sp>
      <p:pic>
        <p:nvPicPr>
          <p:cNvPr id="29" name="Google Shape;29;p5"/>
          <p:cNvPicPr preferRelativeResize="0"/>
          <p:nvPr/>
        </p:nvPicPr>
        <p:blipFill rotWithShape="1">
          <a:blip r:embed="rId2">
            <a:alphaModFix/>
          </a:blip>
          <a:srcRect b="0" l="0" r="0" t="0"/>
          <a:stretch/>
        </p:blipFill>
        <p:spPr>
          <a:xfrm>
            <a:off x="3964125" y="2810250"/>
            <a:ext cx="4263750" cy="1237500"/>
          </a:xfrm>
          <a:prstGeom prst="rect">
            <a:avLst/>
          </a:prstGeom>
          <a:noFill/>
          <a:ln>
            <a:noFill/>
          </a:ln>
        </p:spPr>
      </p:pic>
      <p:sp>
        <p:nvSpPr>
          <p:cNvPr id="30" name="Google Shape;30;p5"/>
          <p:cNvSpPr/>
          <p:nvPr/>
        </p:nvSpPr>
        <p:spPr>
          <a:xfrm>
            <a:off x="0" y="0"/>
            <a:ext cx="12192000" cy="10263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1" name="Shape 31"/>
        <p:cNvGrpSpPr/>
        <p:nvPr/>
      </p:nvGrpSpPr>
      <p:grpSpPr>
        <a:xfrm>
          <a:off x="0" y="0"/>
          <a:ext cx="0" cy="0"/>
          <a:chOff x="0" y="0"/>
          <a:chExt cx="0" cy="0"/>
        </a:xfrm>
      </p:grpSpPr>
      <p:sp>
        <p:nvSpPr>
          <p:cNvPr id="32" name="Google Shape;32;p6"/>
          <p:cNvSpPr/>
          <p:nvPr/>
        </p:nvSpPr>
        <p:spPr>
          <a:xfrm>
            <a:off x="0" y="0"/>
            <a:ext cx="6270171" cy="6858000"/>
          </a:xfrm>
          <a:prstGeom prst="rect">
            <a:avLst/>
          </a:prstGeom>
          <a:solidFill>
            <a:srgbClr val="D7EE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3" name="Google Shape;33;p6"/>
          <p:cNvSpPr txBox="1"/>
          <p:nvPr>
            <p:ph type="title"/>
          </p:nvPr>
        </p:nvSpPr>
        <p:spPr>
          <a:xfrm>
            <a:off x="1154954" y="2677645"/>
            <a:ext cx="4351025" cy="228382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4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4" name="Google Shape;34;p6"/>
          <p:cNvSpPr txBox="1"/>
          <p:nvPr>
            <p:ph idx="1" type="body"/>
          </p:nvPr>
        </p:nvSpPr>
        <p:spPr>
          <a:xfrm>
            <a:off x="6895559" y="2677644"/>
            <a:ext cx="3757545" cy="2283824"/>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0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sp>
        <p:nvSpPr>
          <p:cNvPr id="35" name="Google Shape;35;p6"/>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pic>
        <p:nvPicPr>
          <p:cNvPr id="36" name="Google Shape;36;p6"/>
          <p:cNvPicPr preferRelativeResize="0"/>
          <p:nvPr/>
        </p:nvPicPr>
        <p:blipFill rotWithShape="1">
          <a:blip r:embed="rId2">
            <a:alphaModFix/>
          </a:blip>
          <a:srcRect b="0" l="0" r="0" t="0"/>
          <a:stretch/>
        </p:blipFill>
        <p:spPr>
          <a:xfrm>
            <a:off x="1154954" y="768710"/>
            <a:ext cx="3235997" cy="939208"/>
          </a:xfrm>
          <a:prstGeom prst="rect">
            <a:avLst/>
          </a:prstGeom>
          <a:noFill/>
          <a:ln>
            <a:noFill/>
          </a:ln>
        </p:spPr>
      </p:pic>
      <p:sp>
        <p:nvSpPr>
          <p:cNvPr id="37" name="Google Shape;37;p6"/>
          <p:cNvSpPr/>
          <p:nvPr/>
        </p:nvSpPr>
        <p:spPr>
          <a:xfrm>
            <a:off x="0" y="0"/>
            <a:ext cx="12192000" cy="10263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1154954" y="505951"/>
            <a:ext cx="8761413" cy="70696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40" name="Google Shape;40;p7"/>
          <p:cNvSpPr txBox="1"/>
          <p:nvPr>
            <p:ph idx="1" type="body"/>
          </p:nvPr>
        </p:nvSpPr>
        <p:spPr>
          <a:xfrm>
            <a:off x="1154954" y="2603500"/>
            <a:ext cx="4825158" cy="3416301"/>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EB4485"/>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EB4485"/>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EB4485"/>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41" name="Google Shape;41;p7"/>
          <p:cNvSpPr txBox="1"/>
          <p:nvPr>
            <p:ph idx="2" type="body"/>
          </p:nvPr>
        </p:nvSpPr>
        <p:spPr>
          <a:xfrm>
            <a:off x="6208712" y="2603500"/>
            <a:ext cx="4825159" cy="3416300"/>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EB4485"/>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EB4485"/>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EB4485"/>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42" name="Google Shape;42;p7"/>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8"/>
          <p:cNvSpPr txBox="1"/>
          <p:nvPr>
            <p:ph type="title"/>
          </p:nvPr>
        </p:nvSpPr>
        <p:spPr>
          <a:xfrm>
            <a:off x="1154954" y="505951"/>
            <a:ext cx="8761413" cy="70696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45" name="Google Shape;45;p8"/>
          <p:cNvSpPr txBox="1"/>
          <p:nvPr>
            <p:ph idx="1" type="body"/>
          </p:nvPr>
        </p:nvSpPr>
        <p:spPr>
          <a:xfrm>
            <a:off x="1154954" y="2603500"/>
            <a:ext cx="4825157"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46" name="Google Shape;46;p8"/>
          <p:cNvSpPr txBox="1"/>
          <p:nvPr>
            <p:ph idx="2" type="body"/>
          </p:nvPr>
        </p:nvSpPr>
        <p:spPr>
          <a:xfrm>
            <a:off x="1154954" y="3179762"/>
            <a:ext cx="4825158" cy="2840039"/>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EB4485"/>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EB4485"/>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EB4485"/>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47" name="Google Shape;47;p8"/>
          <p:cNvSpPr txBox="1"/>
          <p:nvPr>
            <p:ph idx="3" type="body"/>
          </p:nvPr>
        </p:nvSpPr>
        <p:spPr>
          <a:xfrm>
            <a:off x="6208712" y="2603500"/>
            <a:ext cx="4825159" cy="5762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1000"/>
              </a:spcBef>
              <a:spcAft>
                <a:spcPts val="0"/>
              </a:spcAft>
              <a:buClr>
                <a:srgbClr val="EB4485"/>
              </a:buClr>
              <a:buSzPts val="1440"/>
              <a:buFont typeface="Noto Sans Symbols"/>
              <a:buNone/>
              <a:defRPr b="0" i="0" sz="2400" u="none" cap="none" strike="noStrike">
                <a:solidFill>
                  <a:srgbClr val="EB4485"/>
                </a:solidFill>
                <a:latin typeface="Century Gothic"/>
                <a:ea typeface="Century Gothic"/>
                <a:cs typeface="Century Gothic"/>
                <a:sym typeface="Century Gothic"/>
              </a:defRPr>
            </a:lvl1pPr>
            <a:lvl2pPr indent="-228600" lvl="1" marL="914400" marR="0" algn="l">
              <a:lnSpc>
                <a:spcPct val="100000"/>
              </a:lnSpc>
              <a:spcBef>
                <a:spcPts val="1000"/>
              </a:spcBef>
              <a:spcAft>
                <a:spcPts val="0"/>
              </a:spcAft>
              <a:buClr>
                <a:srgbClr val="EB4485"/>
              </a:buClr>
              <a:buSzPts val="1280"/>
              <a:buFont typeface="Noto Sans Symbols"/>
              <a:buNone/>
              <a:defRPr b="1" i="0" sz="2000" u="none" cap="none" strike="noStrike">
                <a:solidFill>
                  <a:srgbClr val="3F3F3F"/>
                </a:solidFill>
                <a:latin typeface="Century Gothic"/>
                <a:ea typeface="Century Gothic"/>
                <a:cs typeface="Century Gothic"/>
                <a:sym typeface="Century Gothic"/>
              </a:defRPr>
            </a:lvl2pPr>
            <a:lvl3pPr indent="-228600" lvl="2" marL="1371600" marR="0" algn="l">
              <a:lnSpc>
                <a:spcPct val="100000"/>
              </a:lnSpc>
              <a:spcBef>
                <a:spcPts val="1000"/>
              </a:spcBef>
              <a:spcAft>
                <a:spcPts val="0"/>
              </a:spcAft>
              <a:buClr>
                <a:srgbClr val="EB4485"/>
              </a:buClr>
              <a:buSzPts val="1120"/>
              <a:buFont typeface="Noto Sans Symbols"/>
              <a:buNone/>
              <a:defRPr b="1" i="0" sz="1800" u="none" cap="none" strike="noStrike">
                <a:solidFill>
                  <a:srgbClr val="3F3F3F"/>
                </a:solidFill>
                <a:latin typeface="Century Gothic"/>
                <a:ea typeface="Century Gothic"/>
                <a:cs typeface="Century Gothic"/>
                <a:sym typeface="Century Gothic"/>
              </a:defRPr>
            </a:lvl3pPr>
            <a:lvl4pPr indent="-228600" lvl="3" marL="18288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4pPr>
            <a:lvl5pPr indent="-228600" lvl="4" marL="2286000" marR="0" algn="l">
              <a:lnSpc>
                <a:spcPct val="100000"/>
              </a:lnSpc>
              <a:spcBef>
                <a:spcPts val="1000"/>
              </a:spcBef>
              <a:spcAft>
                <a:spcPts val="0"/>
              </a:spcAft>
              <a:buClr>
                <a:srgbClr val="EB4485"/>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5pPr>
            <a:lvl6pPr indent="-228600" lvl="5" marL="27432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6pPr>
            <a:lvl7pPr indent="-228600" lvl="6" marL="32004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7pPr>
            <a:lvl8pPr indent="-228600" lvl="7" marL="36576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8pPr>
            <a:lvl9pPr indent="-228600" lvl="8" marL="4114800" marR="0" algn="l">
              <a:lnSpc>
                <a:spcPct val="100000"/>
              </a:lnSpc>
              <a:spcBef>
                <a:spcPts val="1000"/>
              </a:spcBef>
              <a:spcAft>
                <a:spcPts val="0"/>
              </a:spcAft>
              <a:buClr>
                <a:schemeClr val="accent1"/>
              </a:buClr>
              <a:buSzPts val="960"/>
              <a:buFont typeface="Noto Sans Symbols"/>
              <a:buNone/>
              <a:defRPr b="1" i="0" sz="1600" u="none" cap="none" strike="noStrike">
                <a:solidFill>
                  <a:srgbClr val="3F3F3F"/>
                </a:solidFill>
                <a:latin typeface="Century Gothic"/>
                <a:ea typeface="Century Gothic"/>
                <a:cs typeface="Century Gothic"/>
                <a:sym typeface="Century Gothic"/>
              </a:defRPr>
            </a:lvl9pPr>
          </a:lstStyle>
          <a:p/>
        </p:txBody>
      </p:sp>
      <p:sp>
        <p:nvSpPr>
          <p:cNvPr id="48" name="Google Shape;48;p8"/>
          <p:cNvSpPr txBox="1"/>
          <p:nvPr>
            <p:ph idx="4" type="body"/>
          </p:nvPr>
        </p:nvSpPr>
        <p:spPr>
          <a:xfrm>
            <a:off x="6208712" y="3179762"/>
            <a:ext cx="4825159" cy="2840039"/>
          </a:xfrm>
          <a:prstGeom prst="rect">
            <a:avLst/>
          </a:prstGeom>
          <a:noFill/>
          <a:ln>
            <a:noFill/>
          </a:ln>
        </p:spPr>
        <p:txBody>
          <a:bodyPr anchorCtr="0" anchor="t" bIns="91425" lIns="91425" spcFirstLastPara="1" rIns="91425" wrap="square" tIns="91425">
            <a:noAutofit/>
          </a:bodyPr>
          <a:lstStyle>
            <a:lvl1pPr indent="-320040" lvl="0" marL="457200" marR="0" algn="l">
              <a:lnSpc>
                <a:spcPct val="100000"/>
              </a:lnSpc>
              <a:spcBef>
                <a:spcPts val="1000"/>
              </a:spcBef>
              <a:spcAft>
                <a:spcPts val="0"/>
              </a:spcAft>
              <a:buClr>
                <a:srgbClr val="EB4485"/>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algn="l">
              <a:lnSpc>
                <a:spcPct val="100000"/>
              </a:lnSpc>
              <a:spcBef>
                <a:spcPts val="1000"/>
              </a:spcBef>
              <a:spcAft>
                <a:spcPts val="0"/>
              </a:spcAft>
              <a:buClr>
                <a:srgbClr val="EB4485"/>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algn="l">
              <a:lnSpc>
                <a:spcPct val="100000"/>
              </a:lnSpc>
              <a:spcBef>
                <a:spcPts val="1000"/>
              </a:spcBef>
              <a:spcAft>
                <a:spcPts val="0"/>
              </a:spcAft>
              <a:buClr>
                <a:srgbClr val="EB4485"/>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49" name="Google Shape;49;p8"/>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9"/>
          <p:cNvSpPr txBox="1"/>
          <p:nvPr>
            <p:ph type="title"/>
          </p:nvPr>
        </p:nvSpPr>
        <p:spPr>
          <a:xfrm>
            <a:off x="1154954" y="973668"/>
            <a:ext cx="8761413" cy="70696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52" name="Google Shape;52;p9"/>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3" name="Shape 53"/>
        <p:cNvGrpSpPr/>
        <p:nvPr/>
      </p:nvGrpSpPr>
      <p:grpSpPr>
        <a:xfrm>
          <a:off x="0" y="0"/>
          <a:ext cx="0" cy="0"/>
          <a:chOff x="0" y="0"/>
          <a:chExt cx="0" cy="0"/>
        </a:xfrm>
      </p:grpSpPr>
      <p:sp>
        <p:nvSpPr>
          <p:cNvPr id="54" name="Google Shape;54;p10"/>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SzPts val="1400"/>
              <a:buNone/>
              <a:defRPr b="1" i="0" sz="1000" u="none" cap="none" strike="noStrike">
                <a:solidFill>
                  <a:srgbClr val="5855A0"/>
                </a:solidFill>
                <a:latin typeface="Century Gothic"/>
                <a:ea typeface="Century Gothic"/>
                <a:cs typeface="Century Gothic"/>
                <a:sym typeface="Century Gothic"/>
              </a:defRPr>
            </a:lvl1pPr>
            <a:lvl2pPr lvl="1"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54954" y="505951"/>
            <a:ext cx="8761413" cy="706964"/>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5855A0"/>
              </a:buClr>
              <a:buSzPts val="1400"/>
              <a:buFont typeface="Century Gothic"/>
              <a:buNone/>
              <a:defRPr b="0" i="0" sz="3600" u="none" cap="none" strike="noStrike">
                <a:solidFill>
                  <a:srgbClr val="5855A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1154954" y="2603500"/>
            <a:ext cx="8761413" cy="34163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00000"/>
              </a:lnSpc>
              <a:spcBef>
                <a:spcPts val="1000"/>
              </a:spcBef>
              <a:spcAft>
                <a:spcPts val="0"/>
              </a:spcAft>
              <a:buClr>
                <a:srgbClr val="EB4485"/>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lnSpc>
                <a:spcPct val="100000"/>
              </a:lnSpc>
              <a:spcBef>
                <a:spcPts val="1000"/>
              </a:spcBef>
              <a:spcAft>
                <a:spcPts val="0"/>
              </a:spcAft>
              <a:buClr>
                <a:srgbClr val="EB4485"/>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lnSpc>
                <a:spcPct val="100000"/>
              </a:lnSpc>
              <a:spcBef>
                <a:spcPts val="1000"/>
              </a:spcBef>
              <a:spcAft>
                <a:spcPts val="0"/>
              </a:spcAft>
              <a:buClr>
                <a:srgbClr val="EB4485"/>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lnSpc>
                <a:spcPct val="100000"/>
              </a:lnSpc>
              <a:spcBef>
                <a:spcPts val="1000"/>
              </a:spcBef>
              <a:spcAft>
                <a:spcPts val="0"/>
              </a:spcAft>
              <a:buClr>
                <a:srgbClr val="EB4485"/>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2" name="Google Shape;12;p1"/>
          <p:cNvSpPr txBox="1"/>
          <p:nvPr>
            <p:ph idx="11" type="ftr"/>
          </p:nvPr>
        </p:nvSpPr>
        <p:spPr>
          <a:xfrm>
            <a:off x="8146898" y="6391838"/>
            <a:ext cx="3859795" cy="304801"/>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1" i="0" sz="1000" u="none" cap="none" strike="noStrike">
                <a:solidFill>
                  <a:srgbClr val="5855A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pic>
        <p:nvPicPr>
          <p:cNvPr id="13" name="Google Shape;13;p1"/>
          <p:cNvPicPr preferRelativeResize="0"/>
          <p:nvPr/>
        </p:nvPicPr>
        <p:blipFill rotWithShape="1">
          <a:blip r:embed="rId1">
            <a:alphaModFix/>
          </a:blip>
          <a:srcRect b="0" l="0" r="0" t="0"/>
          <a:stretch/>
        </p:blipFill>
        <p:spPr>
          <a:xfrm>
            <a:off x="11075437" y="225922"/>
            <a:ext cx="829318" cy="747746"/>
          </a:xfrm>
          <a:prstGeom prst="rect">
            <a:avLst/>
          </a:prstGeom>
          <a:noFill/>
          <a:ln>
            <a:noFill/>
          </a:ln>
        </p:spPr>
      </p:pic>
      <p:sp>
        <p:nvSpPr>
          <p:cNvPr id="14" name="Google Shape;14;p1"/>
          <p:cNvSpPr/>
          <p:nvPr/>
        </p:nvSpPr>
        <p:spPr>
          <a:xfrm>
            <a:off x="0" y="0"/>
            <a:ext cx="12192000" cy="102637"/>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chicasprogramadoras.club"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chicasprogramadoras.club" TargetMode="External"/><Relationship Id="rId4" Type="http://schemas.openxmlformats.org/officeDocument/2006/relationships/hyperlink" Target="http://www.chicasprogramadoras.clu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drive.google.com/open?id=0BydYIZzB2UyxaUNCQ0hYbFl4Rzg" TargetMode="Externa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gif"/><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idx="1" type="subTitle"/>
          </p:nvPr>
        </p:nvSpPr>
        <p:spPr>
          <a:xfrm>
            <a:off x="1438067" y="4703239"/>
            <a:ext cx="8825658" cy="8614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B4485"/>
              </a:buClr>
              <a:buSzPts val="1440"/>
              <a:buFont typeface="Noto Sans Symbols"/>
              <a:buNone/>
            </a:pPr>
            <a:r>
              <a:rPr lang="en-US"/>
              <a:t>GUÍA BÁSICA DE HTML</a:t>
            </a:r>
            <a:endParaRPr/>
          </a:p>
          <a:p>
            <a:pPr indent="0" lvl="0" marL="0" marR="0" rtl="0" algn="ctr">
              <a:lnSpc>
                <a:spcPct val="100000"/>
              </a:lnSpc>
              <a:spcBef>
                <a:spcPts val="1000"/>
              </a:spcBef>
              <a:spcAft>
                <a:spcPts val="0"/>
              </a:spcAft>
              <a:buClr>
                <a:srgbClr val="EB4485"/>
              </a:buClr>
              <a:buSzPts val="1440"/>
              <a:buFont typeface="Noto Sans Symbols"/>
              <a:buNone/>
            </a:pPr>
            <a:r>
              <a:t/>
            </a:r>
            <a:endParaRPr b="0" i="0" sz="2800" u="none" cap="none" strike="noStrike">
              <a:solidFill>
                <a:srgbClr val="EB4485"/>
              </a:solidFill>
              <a:latin typeface="Century Gothic"/>
              <a:ea typeface="Century Gothic"/>
              <a:cs typeface="Century Gothic"/>
              <a:sym typeface="Century Gothic"/>
            </a:endParaRPr>
          </a:p>
        </p:txBody>
      </p:sp>
      <p:sp>
        <p:nvSpPr>
          <p:cNvPr id="140" name="Google Shape;140;p21"/>
          <p:cNvSpPr txBox="1"/>
          <p:nvPr/>
        </p:nvSpPr>
        <p:spPr>
          <a:xfrm>
            <a:off x="1683142" y="932689"/>
            <a:ext cx="8825700" cy="86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EB4485"/>
                </a:solidFill>
                <a:latin typeface="Century Gothic"/>
                <a:ea typeface="Century Gothic"/>
                <a:cs typeface="Century Gothic"/>
                <a:sym typeface="Century Gothic"/>
              </a:rPr>
              <a:t>PROGRAMACIÓN WEB</a:t>
            </a:r>
            <a:endParaRPr b="0" i="0" sz="2800" u="none" cap="none" strike="noStrike">
              <a:solidFill>
                <a:srgbClr val="EB4485"/>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EB4485"/>
                </a:solidFill>
                <a:latin typeface="Century Gothic"/>
                <a:ea typeface="Century Gothic"/>
                <a:cs typeface="Century Gothic"/>
                <a:sym typeface="Century Gothic"/>
              </a:rPr>
              <a:t>teoría/práctica</a:t>
            </a:r>
            <a:endParaRPr b="0" i="0" sz="2800" u="none" cap="none" strike="noStrike">
              <a:solidFill>
                <a:srgbClr val="EB4485"/>
              </a:solidFill>
              <a:latin typeface="Century Gothic"/>
              <a:ea typeface="Century Gothic"/>
              <a:cs typeface="Century Gothic"/>
              <a:sym typeface="Century Gothic"/>
            </a:endParaRPr>
          </a:p>
          <a:p>
            <a:pPr indent="0" lvl="0" marL="0" marR="0" rtl="0" algn="ctr">
              <a:lnSpc>
                <a:spcPct val="100000"/>
              </a:lnSpc>
              <a:spcBef>
                <a:spcPts val="1000"/>
              </a:spcBef>
              <a:spcAft>
                <a:spcPts val="0"/>
              </a:spcAft>
              <a:buClr>
                <a:srgbClr val="000000"/>
              </a:buClr>
              <a:buSzPts val="2800"/>
              <a:buFont typeface="Arial"/>
              <a:buNone/>
            </a:pPr>
            <a:r>
              <a:t/>
            </a:r>
            <a:endParaRPr b="0" i="0" sz="2800" u="none" cap="none" strike="noStrike">
              <a:solidFill>
                <a:srgbClr val="EB4485"/>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HTML</a:t>
            </a:r>
            <a:endParaRPr b="0" i="0" sz="3600" u="none" cap="none" strike="noStrike">
              <a:solidFill>
                <a:srgbClr val="5855A0"/>
              </a:solidFill>
              <a:latin typeface="Century Gothic"/>
              <a:ea typeface="Century Gothic"/>
              <a:cs typeface="Century Gothic"/>
              <a:sym typeface="Century Gothic"/>
            </a:endParaRPr>
          </a:p>
        </p:txBody>
      </p:sp>
      <p:sp>
        <p:nvSpPr>
          <p:cNvPr id="221" name="Google Shape;221;p30"/>
          <p:cNvSpPr txBox="1"/>
          <p:nvPr>
            <p:ph idx="1" type="body"/>
          </p:nvPr>
        </p:nvSpPr>
        <p:spPr>
          <a:xfrm>
            <a:off x="1154950" y="1547300"/>
            <a:ext cx="108516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Otra cosa importante que debemos notar es que las etiquetas están siempre dentro de otra de nivel más alto.</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Una de las características de este lenguaje es que sus etiquetas se van anidando de forma tal que se mantiene una estructura</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sz="1200">
              <a:solidFill>
                <a:srgbClr val="0000CD"/>
              </a:solidFill>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body</a:t>
            </a:r>
            <a:r>
              <a:rPr lang="en-US" sz="1200">
                <a:solidFill>
                  <a:srgbClr val="0000CD"/>
                </a:solidFill>
                <a:latin typeface="Consolas"/>
                <a:ea typeface="Consolas"/>
                <a:cs typeface="Consolas"/>
                <a:sym typeface="Consolas"/>
              </a:rPr>
              <a:t>&gt;					-----&gt; Es la "madre" de las etiquetas que contiene</a:t>
            </a:r>
            <a:endParaRPr sz="1200">
              <a:solidFill>
                <a:srgbClr val="0000CD"/>
              </a:solidFill>
              <a:latin typeface="Consolas"/>
              <a:ea typeface="Consolas"/>
              <a:cs typeface="Consolas"/>
              <a:sym typeface="Consolas"/>
            </a:endParaRPr>
          </a:p>
          <a:p>
            <a:pPr indent="0" lvl="0" marL="9144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a:t>
            </a:r>
            <a:r>
              <a:rPr lang="en-US" sz="1200">
                <a:solidFill>
                  <a:schemeClr val="dk1"/>
                </a:solidFill>
                <a:highlight>
                  <a:schemeClr val="lt1"/>
                </a:highlight>
                <a:latin typeface="Consolas"/>
                <a:ea typeface="Consolas"/>
                <a:cs typeface="Consolas"/>
                <a:sym typeface="Consolas"/>
              </a:rPr>
              <a:t>Hola Mundo</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		-----&gt; Es la "hermana" de la etiqueta &lt;p&gt; porque están al mismo nivel, dentro de &lt;body&gt;</a:t>
            </a:r>
            <a:endParaRPr sz="1200">
              <a:solidFill>
                <a:srgbClr val="0000CD"/>
              </a:solidFill>
              <a:latin typeface="Consolas"/>
              <a:ea typeface="Consolas"/>
              <a:cs typeface="Consolas"/>
              <a:sym typeface="Consolas"/>
            </a:endParaRPr>
          </a:p>
          <a:p>
            <a:pPr indent="0" lvl="0" marL="9144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a:t>
            </a:r>
            <a:r>
              <a:rPr lang="en-US" sz="1200">
                <a:solidFill>
                  <a:schemeClr val="dk1"/>
                </a:solidFill>
                <a:highlight>
                  <a:schemeClr val="lt1"/>
                </a:highlight>
                <a:latin typeface="Consolas"/>
                <a:ea typeface="Consolas"/>
                <a:cs typeface="Consolas"/>
                <a:sym typeface="Consolas"/>
              </a:rPr>
              <a:t>Hoy aprendemos HTML</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	-----&gt; Es la "hermana" de la etiqueta &lt;h1&gt;</a:t>
            </a:r>
            <a:endParaRPr sz="1200">
              <a:solidFill>
                <a:srgbClr val="0000CD"/>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/body</a:t>
            </a:r>
            <a:r>
              <a:rPr lang="en-US" sz="1200">
                <a:solidFill>
                  <a:srgbClr val="0000CD"/>
                </a:solidFill>
                <a:latin typeface="Consolas"/>
                <a:ea typeface="Consolas"/>
                <a:cs typeface="Consolas"/>
                <a:sym typeface="Consolas"/>
              </a:rPr>
              <a:t>&gt;					-----&gt; &lt;p&gt; y &lt;h1&gt; son las hijas de la etiqueta &lt;body&gt; y pueden a su vez, tener sus           					                  propias etiquetas hijas</a:t>
            </a:r>
            <a:endParaRPr sz="1200">
              <a:solidFill>
                <a:srgbClr val="0000CD"/>
              </a:solidFill>
              <a:latin typeface="Consolas"/>
              <a:ea typeface="Consolas"/>
              <a:cs typeface="Consolas"/>
              <a:sym typeface="Consolas"/>
            </a:endParaRPr>
          </a:p>
          <a:p>
            <a:pPr indent="0" lvl="0" marL="0" rtl="0" algn="l">
              <a:lnSpc>
                <a:spcPct val="100000"/>
              </a:lnSpc>
              <a:spcBef>
                <a:spcPts val="0"/>
              </a:spcBef>
              <a:spcAft>
                <a:spcPts val="0"/>
              </a:spcAft>
              <a:buSzPts val="1440"/>
              <a:buNone/>
            </a:pPr>
            <a:r>
              <a:t/>
            </a:r>
            <a:endParaRPr/>
          </a:p>
          <a:p>
            <a:pPr indent="0" lvl="0" marL="0" rtl="0" algn="l">
              <a:lnSpc>
                <a:spcPct val="100000"/>
              </a:lnSpc>
              <a:spcBef>
                <a:spcPts val="0"/>
              </a:spcBef>
              <a:spcAft>
                <a:spcPts val="0"/>
              </a:spcAft>
              <a:buSzPts val="1440"/>
              <a:buNone/>
            </a:pPr>
            <a:r>
              <a:t/>
            </a:r>
            <a:endParaRPr/>
          </a:p>
          <a:p>
            <a:pPr indent="0" lvl="0" marL="0" rtl="0" algn="ctr">
              <a:lnSpc>
                <a:spcPct val="100000"/>
              </a:lnSpc>
              <a:spcBef>
                <a:spcPts val="0"/>
              </a:spcBef>
              <a:spcAft>
                <a:spcPts val="0"/>
              </a:spcAft>
              <a:buSzPts val="1440"/>
              <a:buNone/>
            </a:pPr>
            <a:r>
              <a:rPr b="1" lang="en-US">
                <a:solidFill>
                  <a:srgbClr val="5855A0"/>
                </a:solidFill>
              </a:rPr>
              <a:t>Por eso es recomendable dejar "sangrías" cuando escribimos una etiqueta, nos sirve para mantener el código ordenado y mantener una estructura</a:t>
            </a:r>
            <a:endParaRPr b="1">
              <a:solidFill>
                <a:srgbClr val="5855A0"/>
              </a:solidFill>
            </a:endParaRPr>
          </a:p>
        </p:txBody>
      </p:sp>
      <p:sp>
        <p:nvSpPr>
          <p:cNvPr id="222" name="Google Shape;222;p30"/>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Etiquetas de HTML: Títulos y párrafos</a:t>
            </a:r>
            <a:endParaRPr b="0" i="0" sz="3600" u="none" cap="none" strike="noStrike">
              <a:solidFill>
                <a:srgbClr val="5855A0"/>
              </a:solidFill>
              <a:latin typeface="Century Gothic"/>
              <a:ea typeface="Century Gothic"/>
              <a:cs typeface="Century Gothic"/>
              <a:sym typeface="Century Gothic"/>
            </a:endParaRPr>
          </a:p>
        </p:txBody>
      </p:sp>
      <p:sp>
        <p:nvSpPr>
          <p:cNvPr id="228" name="Google Shape;228;p31"/>
          <p:cNvSpPr txBox="1"/>
          <p:nvPr>
            <p:ph idx="1" type="body"/>
          </p:nvPr>
        </p:nvSpPr>
        <p:spPr>
          <a:xfrm>
            <a:off x="1154950" y="1547300"/>
            <a:ext cx="105423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Hay muchas etiquetas! Lo importante por ahora es que aprendamos las más frecuentes</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b="1" lang="en-US"/>
              <a:t>En nuestro editor:	</a:t>
            </a:r>
            <a:r>
              <a:rPr lang="en-US"/>
              <a:t>		</a:t>
            </a:r>
            <a:r>
              <a:rPr b="1" lang="en-US"/>
              <a:t>En nuestro navegador se vería:</a:t>
            </a:r>
            <a:endParaRPr b="1"/>
          </a:p>
          <a:p>
            <a:pPr indent="0" lvl="0" marL="0" marR="0" rtl="0" algn="l">
              <a:lnSpc>
                <a:spcPct val="100000"/>
              </a:lnSpc>
              <a:spcBef>
                <a:spcPts val="0"/>
              </a:spcBef>
              <a:spcAft>
                <a:spcPts val="0"/>
              </a:spcAft>
              <a:buSzPts val="1440"/>
              <a:buNone/>
            </a:pPr>
            <a:r>
              <a:t/>
            </a:r>
            <a:endParaRPr b="1"/>
          </a:p>
          <a:p>
            <a:pPr indent="457200" lvl="0" marL="0" marR="0" rtl="0" algn="l">
              <a:lnSpc>
                <a:spcPct val="100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 </a:t>
            </a:r>
            <a:r>
              <a:rPr lang="en-US" sz="1200">
                <a:solidFill>
                  <a:schemeClr val="dk1"/>
                </a:solidFill>
                <a:highlight>
                  <a:schemeClr val="lt1"/>
                </a:highlight>
                <a:latin typeface="Consolas"/>
                <a:ea typeface="Consolas"/>
                <a:cs typeface="Consolas"/>
                <a:sym typeface="Consolas"/>
              </a:rPr>
              <a:t>Hola</a:t>
            </a:r>
            <a:r>
              <a:rPr lang="en-US" sz="1200">
                <a:solidFill>
                  <a:srgbClr val="0000CD"/>
                </a:solidFill>
                <a:latin typeface="Consolas"/>
                <a:ea typeface="Consolas"/>
                <a:cs typeface="Consolas"/>
                <a:sym typeface="Consolas"/>
              </a:rPr>
              <a:t> &lt;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a:t>
            </a:r>
            <a:r>
              <a:rPr lang="en-US"/>
              <a:t>     ----------&gt;  	</a:t>
            </a:r>
            <a:r>
              <a:rPr b="1" lang="en-US" sz="3500"/>
              <a:t>Hola</a:t>
            </a:r>
            <a:endParaRPr b="1" sz="3500"/>
          </a:p>
          <a:p>
            <a:pPr indent="457200" lvl="0" marL="0" marR="0" rtl="0" algn="l">
              <a:lnSpc>
                <a:spcPct val="100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h2</a:t>
            </a:r>
            <a:r>
              <a:rPr lang="en-US" sz="1200">
                <a:solidFill>
                  <a:srgbClr val="0000CD"/>
                </a:solidFill>
                <a:latin typeface="Consolas"/>
                <a:ea typeface="Consolas"/>
                <a:cs typeface="Consolas"/>
                <a:sym typeface="Consolas"/>
              </a:rPr>
              <a:t>&gt; </a:t>
            </a:r>
            <a:r>
              <a:rPr lang="en-US" sz="1200">
                <a:solidFill>
                  <a:schemeClr val="dk1"/>
                </a:solidFill>
                <a:highlight>
                  <a:schemeClr val="lt1"/>
                </a:highlight>
                <a:latin typeface="Consolas"/>
                <a:ea typeface="Consolas"/>
                <a:cs typeface="Consolas"/>
                <a:sym typeface="Consolas"/>
              </a:rPr>
              <a:t>Hola</a:t>
            </a:r>
            <a:r>
              <a:rPr lang="en-US" sz="1200">
                <a:solidFill>
                  <a:srgbClr val="0000CD"/>
                </a:solidFill>
                <a:latin typeface="Consolas"/>
                <a:ea typeface="Consolas"/>
                <a:cs typeface="Consolas"/>
                <a:sym typeface="Consolas"/>
              </a:rPr>
              <a:t> &lt;</a:t>
            </a:r>
            <a:r>
              <a:rPr lang="en-US" sz="1200">
                <a:solidFill>
                  <a:srgbClr val="A52A2A"/>
                </a:solidFill>
                <a:latin typeface="Consolas"/>
                <a:ea typeface="Consolas"/>
                <a:cs typeface="Consolas"/>
                <a:sym typeface="Consolas"/>
              </a:rPr>
              <a:t>/h2</a:t>
            </a:r>
            <a:r>
              <a:rPr lang="en-US" sz="1200">
                <a:solidFill>
                  <a:srgbClr val="0000CD"/>
                </a:solidFill>
                <a:latin typeface="Consolas"/>
                <a:ea typeface="Consolas"/>
                <a:cs typeface="Consolas"/>
                <a:sym typeface="Consolas"/>
              </a:rPr>
              <a:t>&gt;</a:t>
            </a:r>
            <a:r>
              <a:rPr lang="en-US"/>
              <a:t>	   --------&gt;	</a:t>
            </a:r>
            <a:r>
              <a:rPr b="1" lang="en-US" sz="3000"/>
              <a:t>Hola</a:t>
            </a:r>
            <a:endParaRPr b="1" sz="3000"/>
          </a:p>
          <a:p>
            <a:pPr indent="457200" lvl="0" marL="0" rtl="0" algn="l">
              <a:lnSpc>
                <a:spcPct val="100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h3</a:t>
            </a:r>
            <a:r>
              <a:rPr lang="en-US" sz="1200">
                <a:solidFill>
                  <a:srgbClr val="0000CD"/>
                </a:solidFill>
                <a:latin typeface="Consolas"/>
                <a:ea typeface="Consolas"/>
                <a:cs typeface="Consolas"/>
                <a:sym typeface="Consolas"/>
              </a:rPr>
              <a:t>&gt; </a:t>
            </a:r>
            <a:r>
              <a:rPr lang="en-US" sz="1200">
                <a:solidFill>
                  <a:schemeClr val="dk1"/>
                </a:solidFill>
                <a:highlight>
                  <a:schemeClr val="lt1"/>
                </a:highlight>
                <a:latin typeface="Consolas"/>
                <a:ea typeface="Consolas"/>
                <a:cs typeface="Consolas"/>
                <a:sym typeface="Consolas"/>
              </a:rPr>
              <a:t>Hola </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/h3</a:t>
            </a:r>
            <a:r>
              <a:rPr lang="en-US" sz="1200">
                <a:solidFill>
                  <a:srgbClr val="0000CD"/>
                </a:solidFill>
                <a:latin typeface="Consolas"/>
                <a:ea typeface="Consolas"/>
                <a:cs typeface="Consolas"/>
                <a:sym typeface="Consolas"/>
              </a:rPr>
              <a:t>&gt;</a:t>
            </a:r>
            <a:r>
              <a:rPr lang="en-US"/>
              <a:t>	   --------&gt;	</a:t>
            </a:r>
            <a:r>
              <a:rPr b="1" lang="en-US" sz="2500"/>
              <a:t>Hola</a:t>
            </a:r>
            <a:endParaRPr b="1" sz="2500"/>
          </a:p>
          <a:p>
            <a:pPr indent="457200" lvl="0" marL="0" rtl="0" algn="l">
              <a:lnSpc>
                <a:spcPct val="100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h4</a:t>
            </a:r>
            <a:r>
              <a:rPr lang="en-US" sz="1200">
                <a:solidFill>
                  <a:srgbClr val="0000CD"/>
                </a:solidFill>
                <a:latin typeface="Consolas"/>
                <a:ea typeface="Consolas"/>
                <a:cs typeface="Consolas"/>
                <a:sym typeface="Consolas"/>
              </a:rPr>
              <a:t>&gt; </a:t>
            </a:r>
            <a:r>
              <a:rPr lang="en-US" sz="1200">
                <a:solidFill>
                  <a:schemeClr val="dk1"/>
                </a:solidFill>
                <a:highlight>
                  <a:schemeClr val="lt1"/>
                </a:highlight>
                <a:latin typeface="Consolas"/>
                <a:ea typeface="Consolas"/>
                <a:cs typeface="Consolas"/>
                <a:sym typeface="Consolas"/>
              </a:rPr>
              <a:t>Hola</a:t>
            </a:r>
            <a:r>
              <a:rPr lang="en-US" sz="1200">
                <a:solidFill>
                  <a:srgbClr val="0000CD"/>
                </a:solidFill>
                <a:latin typeface="Consolas"/>
                <a:ea typeface="Consolas"/>
                <a:cs typeface="Consolas"/>
                <a:sym typeface="Consolas"/>
              </a:rPr>
              <a:t> &lt;</a:t>
            </a:r>
            <a:r>
              <a:rPr lang="en-US" sz="1200">
                <a:solidFill>
                  <a:srgbClr val="A52A2A"/>
                </a:solidFill>
                <a:latin typeface="Consolas"/>
                <a:ea typeface="Consolas"/>
                <a:cs typeface="Consolas"/>
                <a:sym typeface="Consolas"/>
              </a:rPr>
              <a:t>/h4</a:t>
            </a:r>
            <a:r>
              <a:rPr lang="en-US" sz="1200">
                <a:solidFill>
                  <a:srgbClr val="0000CD"/>
                </a:solidFill>
                <a:latin typeface="Consolas"/>
                <a:ea typeface="Consolas"/>
                <a:cs typeface="Consolas"/>
                <a:sym typeface="Consolas"/>
              </a:rPr>
              <a:t>&gt;</a:t>
            </a:r>
            <a:r>
              <a:rPr lang="en-US"/>
              <a:t>	   --------&gt;	</a:t>
            </a:r>
            <a:r>
              <a:rPr b="1" lang="en-US" sz="2000"/>
              <a:t>Hola</a:t>
            </a:r>
            <a:endParaRPr b="1" sz="2000"/>
          </a:p>
          <a:p>
            <a:pPr indent="457200" lvl="0" marL="0" rtl="0" algn="l">
              <a:lnSpc>
                <a:spcPct val="100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h5</a:t>
            </a:r>
            <a:r>
              <a:rPr lang="en-US" sz="1200">
                <a:solidFill>
                  <a:srgbClr val="0000CD"/>
                </a:solidFill>
                <a:latin typeface="Consolas"/>
                <a:ea typeface="Consolas"/>
                <a:cs typeface="Consolas"/>
                <a:sym typeface="Consolas"/>
              </a:rPr>
              <a:t>&gt; </a:t>
            </a:r>
            <a:r>
              <a:rPr lang="en-US" sz="1200">
                <a:solidFill>
                  <a:schemeClr val="dk1"/>
                </a:solidFill>
                <a:highlight>
                  <a:schemeClr val="lt1"/>
                </a:highlight>
                <a:latin typeface="Consolas"/>
                <a:ea typeface="Consolas"/>
                <a:cs typeface="Consolas"/>
                <a:sym typeface="Consolas"/>
              </a:rPr>
              <a:t>Hola</a:t>
            </a:r>
            <a:r>
              <a:rPr lang="en-US" sz="1200">
                <a:solidFill>
                  <a:srgbClr val="0000CD"/>
                </a:solidFill>
                <a:latin typeface="Consolas"/>
                <a:ea typeface="Consolas"/>
                <a:cs typeface="Consolas"/>
                <a:sym typeface="Consolas"/>
              </a:rPr>
              <a:t> &lt;</a:t>
            </a:r>
            <a:r>
              <a:rPr lang="en-US" sz="1200">
                <a:solidFill>
                  <a:srgbClr val="A52A2A"/>
                </a:solidFill>
                <a:latin typeface="Consolas"/>
                <a:ea typeface="Consolas"/>
                <a:cs typeface="Consolas"/>
                <a:sym typeface="Consolas"/>
              </a:rPr>
              <a:t>/h5</a:t>
            </a:r>
            <a:r>
              <a:rPr lang="en-US" sz="1200">
                <a:solidFill>
                  <a:srgbClr val="0000CD"/>
                </a:solidFill>
                <a:latin typeface="Consolas"/>
                <a:ea typeface="Consolas"/>
                <a:cs typeface="Consolas"/>
                <a:sym typeface="Consolas"/>
              </a:rPr>
              <a:t>&gt;</a:t>
            </a:r>
            <a:r>
              <a:rPr lang="en-US"/>
              <a:t>	   --------&gt;	</a:t>
            </a:r>
            <a:r>
              <a:rPr b="1" lang="en-US" sz="1500"/>
              <a:t>Hola</a:t>
            </a:r>
            <a:endParaRPr b="1" sz="1500"/>
          </a:p>
          <a:p>
            <a:pPr indent="457200" lvl="0" marL="0" rtl="0" algn="l">
              <a:lnSpc>
                <a:spcPct val="100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h6</a:t>
            </a:r>
            <a:r>
              <a:rPr lang="en-US" sz="1200">
                <a:solidFill>
                  <a:srgbClr val="0000CD"/>
                </a:solidFill>
                <a:latin typeface="Consolas"/>
                <a:ea typeface="Consolas"/>
                <a:cs typeface="Consolas"/>
                <a:sym typeface="Consolas"/>
              </a:rPr>
              <a:t>&gt; </a:t>
            </a:r>
            <a:r>
              <a:rPr lang="en-US" sz="1200">
                <a:solidFill>
                  <a:schemeClr val="dk1"/>
                </a:solidFill>
                <a:highlight>
                  <a:schemeClr val="lt1"/>
                </a:highlight>
                <a:latin typeface="Consolas"/>
                <a:ea typeface="Consolas"/>
                <a:cs typeface="Consolas"/>
                <a:sym typeface="Consolas"/>
              </a:rPr>
              <a:t>Hola</a:t>
            </a:r>
            <a:r>
              <a:rPr lang="en-US" sz="1200">
                <a:solidFill>
                  <a:srgbClr val="0000CD"/>
                </a:solidFill>
                <a:latin typeface="Consolas"/>
                <a:ea typeface="Consolas"/>
                <a:cs typeface="Consolas"/>
                <a:sym typeface="Consolas"/>
              </a:rPr>
              <a:t> &lt;</a:t>
            </a:r>
            <a:r>
              <a:rPr lang="en-US" sz="1200">
                <a:solidFill>
                  <a:srgbClr val="A52A2A"/>
                </a:solidFill>
                <a:latin typeface="Consolas"/>
                <a:ea typeface="Consolas"/>
                <a:cs typeface="Consolas"/>
                <a:sym typeface="Consolas"/>
              </a:rPr>
              <a:t>/h6</a:t>
            </a:r>
            <a:r>
              <a:rPr lang="en-US" sz="1200">
                <a:solidFill>
                  <a:srgbClr val="0000CD"/>
                </a:solidFill>
                <a:latin typeface="Consolas"/>
                <a:ea typeface="Consolas"/>
                <a:cs typeface="Consolas"/>
                <a:sym typeface="Consolas"/>
              </a:rPr>
              <a:t>&gt;</a:t>
            </a:r>
            <a:r>
              <a:rPr lang="en-US"/>
              <a:t>	   --------&gt;	</a:t>
            </a:r>
            <a:r>
              <a:rPr b="1" lang="en-US" sz="1000"/>
              <a:t>Hola</a:t>
            </a:r>
            <a:endParaRPr b="1" sz="1000"/>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Las etiquetas que tienen una barra (/) son de Cierre, es decir que hasta allí es el alcance de la misma.</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229" name="Google Shape;229;p31"/>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Títulos y párrafos</a:t>
            </a:r>
            <a:endParaRPr/>
          </a:p>
        </p:txBody>
      </p:sp>
      <p:sp>
        <p:nvSpPr>
          <p:cNvPr id="235" name="Google Shape;235;p32"/>
          <p:cNvSpPr txBox="1"/>
          <p:nvPr>
            <p:ph idx="1" type="body"/>
          </p:nvPr>
        </p:nvSpPr>
        <p:spPr>
          <a:xfrm>
            <a:off x="1154950" y="1547300"/>
            <a:ext cx="96117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Si quisiéramos agregar un párrafo además del título podríamos tener algo así:</a:t>
            </a:r>
            <a:endParaRPr/>
          </a:p>
          <a:p>
            <a:pPr indent="0" lvl="0" marL="0" marR="0" rtl="0" algn="l">
              <a:lnSpc>
                <a:spcPct val="100000"/>
              </a:lnSpc>
              <a:spcBef>
                <a:spcPts val="0"/>
              </a:spcBef>
              <a:spcAft>
                <a:spcPts val="0"/>
              </a:spcAft>
              <a:buSzPts val="1440"/>
              <a:buNone/>
            </a:pPr>
            <a:r>
              <a:t/>
            </a:r>
            <a:endParaRPr/>
          </a:p>
          <a:p>
            <a:pPr indent="457200" lvl="0" marL="0" rtl="0" algn="l">
              <a:lnSpc>
                <a:spcPct val="100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 </a:t>
            </a:r>
            <a:r>
              <a:rPr lang="en-US" sz="1200">
                <a:solidFill>
                  <a:schemeClr val="dk1"/>
                </a:solidFill>
                <a:highlight>
                  <a:schemeClr val="lt1"/>
                </a:highlight>
                <a:latin typeface="Consolas"/>
                <a:ea typeface="Consolas"/>
                <a:cs typeface="Consolas"/>
                <a:sym typeface="Consolas"/>
              </a:rPr>
              <a:t>Hola</a:t>
            </a:r>
            <a:r>
              <a:rPr lang="en-US" sz="1200">
                <a:solidFill>
                  <a:srgbClr val="0000CD"/>
                </a:solidFill>
                <a:latin typeface="Consolas"/>
                <a:ea typeface="Consolas"/>
                <a:cs typeface="Consolas"/>
                <a:sym typeface="Consolas"/>
              </a:rPr>
              <a:t> &lt;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a:t>
            </a:r>
            <a:endParaRPr/>
          </a:p>
          <a:p>
            <a:pPr indent="0" lvl="0" marL="0" marR="0" rtl="0" algn="l">
              <a:lnSpc>
                <a:spcPct val="100000"/>
              </a:lnSpc>
              <a:spcBef>
                <a:spcPts val="0"/>
              </a:spcBef>
              <a:spcAft>
                <a:spcPts val="0"/>
              </a:spcAft>
              <a:buSzPts val="1440"/>
              <a:buNone/>
            </a:pPr>
            <a:r>
              <a:rPr lang="en-US"/>
              <a:t>       </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a:t>
            </a:r>
            <a:r>
              <a:rPr lang="en-US" sz="1200">
                <a:solidFill>
                  <a:schemeClr val="dk1"/>
                </a:solidFill>
                <a:highlight>
                  <a:schemeClr val="lt1"/>
                </a:highlight>
                <a:latin typeface="Consolas"/>
                <a:ea typeface="Consolas"/>
                <a:cs typeface="Consolas"/>
                <a:sym typeface="Consolas"/>
              </a:rPr>
              <a:t>Bienvenidas a chicas programadoras, esto es un club donde aprenderemos a programar!</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Si abrimos el archivo debería verse así:</a:t>
            </a:r>
            <a:endParaRPr/>
          </a:p>
          <a:p>
            <a:pPr indent="0" lvl="0" marL="0" rtl="0" algn="l">
              <a:lnSpc>
                <a:spcPct val="100000"/>
              </a:lnSpc>
              <a:spcBef>
                <a:spcPts val="0"/>
              </a:spcBef>
              <a:spcAft>
                <a:spcPts val="0"/>
              </a:spcAft>
              <a:buSzPts val="1440"/>
              <a:buNone/>
            </a:pPr>
            <a:r>
              <a:t/>
            </a:r>
            <a:endParaRPr/>
          </a:p>
          <a:p>
            <a:pPr indent="457200" lvl="0" marL="0" rtl="0" algn="l">
              <a:lnSpc>
                <a:spcPct val="100000"/>
              </a:lnSpc>
              <a:spcBef>
                <a:spcPts val="0"/>
              </a:spcBef>
              <a:spcAft>
                <a:spcPts val="0"/>
              </a:spcAft>
              <a:buSzPts val="1440"/>
              <a:buNone/>
            </a:pPr>
            <a:r>
              <a:rPr b="1" lang="en-US" sz="3000"/>
              <a:t>Hola</a:t>
            </a:r>
            <a:endParaRPr b="1" sz="3000"/>
          </a:p>
          <a:p>
            <a:pPr indent="0" lvl="0" marL="0" rtl="0" algn="l">
              <a:lnSpc>
                <a:spcPct val="100000"/>
              </a:lnSpc>
              <a:spcBef>
                <a:spcPts val="0"/>
              </a:spcBef>
              <a:spcAft>
                <a:spcPts val="0"/>
              </a:spcAft>
              <a:buClr>
                <a:schemeClr val="dk1"/>
              </a:buClr>
              <a:buSzPts val="1100"/>
              <a:buFont typeface="Arial"/>
              <a:buNone/>
            </a:pPr>
            <a:r>
              <a:rPr lang="en-US" sz="3000"/>
              <a:t>	</a:t>
            </a:r>
            <a:r>
              <a:rPr lang="en-US" sz="2000"/>
              <a:t>Bienvenidas a chicas programadoras, esto es un club donde aprenderemos a programar!</a:t>
            </a:r>
            <a:endParaRPr sz="2000"/>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Podemos notar que un párrafo es distinto a un título!</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236" name="Google Shape;236;p32"/>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Títulos y párrafos</a:t>
            </a:r>
            <a:endParaRPr/>
          </a:p>
        </p:txBody>
      </p:sp>
      <p:sp>
        <p:nvSpPr>
          <p:cNvPr id="242" name="Google Shape;242;p33"/>
          <p:cNvSpPr txBox="1"/>
          <p:nvPr>
            <p:ph idx="1" type="body"/>
          </p:nvPr>
        </p:nvSpPr>
        <p:spPr>
          <a:xfrm>
            <a:off x="1154954" y="1547304"/>
            <a:ext cx="88257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Qué pasaría si nos olvidamos de cerrar la etiqueta &lt;h1&gt;? Veríamos igual el texto por pantalla, pero no de la forma que planeamos:</a:t>
            </a:r>
            <a:endParaRPr/>
          </a:p>
          <a:p>
            <a:pPr indent="0" lvl="0" marL="0" marR="0" rtl="0" algn="l">
              <a:lnSpc>
                <a:spcPct val="100000"/>
              </a:lnSpc>
              <a:spcBef>
                <a:spcPts val="0"/>
              </a:spcBef>
              <a:spcAft>
                <a:spcPts val="0"/>
              </a:spcAft>
              <a:buSzPts val="1440"/>
              <a:buNone/>
            </a:pPr>
            <a:r>
              <a:t/>
            </a:r>
            <a:endParaRPr/>
          </a:p>
          <a:p>
            <a:pPr indent="457200" lvl="0" marL="0" rtl="0" algn="l">
              <a:lnSpc>
                <a:spcPct val="100000"/>
              </a:lnSpc>
              <a:spcBef>
                <a:spcPts val="0"/>
              </a:spcBef>
              <a:spcAft>
                <a:spcPts val="0"/>
              </a:spcAft>
              <a:buClr>
                <a:schemeClr val="dk1"/>
              </a:buClr>
              <a:buSzPts val="1100"/>
              <a:buFont typeface="Arial"/>
              <a:buNone/>
            </a:pPr>
            <a:r>
              <a:rPr b="1" lang="en-US" sz="3000"/>
              <a:t>Hola</a:t>
            </a:r>
            <a:endParaRPr b="1" sz="3000"/>
          </a:p>
          <a:p>
            <a:pPr indent="0" lvl="0" marL="0" rtl="0" algn="l">
              <a:lnSpc>
                <a:spcPct val="100000"/>
              </a:lnSpc>
              <a:spcBef>
                <a:spcPts val="0"/>
              </a:spcBef>
              <a:spcAft>
                <a:spcPts val="0"/>
              </a:spcAft>
              <a:buClr>
                <a:schemeClr val="dk1"/>
              </a:buClr>
              <a:buSzPts val="1100"/>
              <a:buFont typeface="Arial"/>
              <a:buNone/>
            </a:pPr>
            <a:r>
              <a:rPr b="1" lang="en-US" sz="3000"/>
              <a:t>	Bienvenidas a chicas programadoras, esto es un club donde aprenderemos a programar!</a:t>
            </a:r>
            <a:endParaRPr b="1" sz="3000"/>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Esto pasa porque si no cerramos etiquetas, la propiedad de esa etiqueta se aplicaría sobre el resto del texto…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rPr lang="en-US"/>
              <a:t>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243" name="Google Shape;243;p33"/>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Listas</a:t>
            </a:r>
            <a:endParaRPr/>
          </a:p>
        </p:txBody>
      </p:sp>
      <p:sp>
        <p:nvSpPr>
          <p:cNvPr id="249" name="Google Shape;249;p34"/>
          <p:cNvSpPr txBox="1"/>
          <p:nvPr>
            <p:ph idx="1" type="body"/>
          </p:nvPr>
        </p:nvSpPr>
        <p:spPr>
          <a:xfrm>
            <a:off x="1154954" y="1547304"/>
            <a:ext cx="88257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Hay dos tipos de listas:</a:t>
            </a:r>
            <a:endParaRPr/>
          </a:p>
          <a:p>
            <a:pPr indent="0" lvl="0" marL="0" marR="0" rtl="0" algn="l">
              <a:lnSpc>
                <a:spcPct val="100000"/>
              </a:lnSpc>
              <a:spcBef>
                <a:spcPts val="0"/>
              </a:spcBef>
              <a:spcAft>
                <a:spcPts val="0"/>
              </a:spcAft>
              <a:buSzPts val="1440"/>
              <a:buNone/>
            </a:pPr>
            <a:r>
              <a:t/>
            </a:r>
            <a:endParaRPr/>
          </a:p>
          <a:p>
            <a:pPr indent="-285750" lvl="1" marL="742950" marR="0" rtl="0" algn="l">
              <a:lnSpc>
                <a:spcPct val="100000"/>
              </a:lnSpc>
              <a:spcBef>
                <a:spcPts val="0"/>
              </a:spcBef>
              <a:spcAft>
                <a:spcPts val="0"/>
              </a:spcAft>
              <a:buClr>
                <a:srgbClr val="EB4485"/>
              </a:buClr>
              <a:buSzPts val="1280"/>
              <a:buFont typeface="Noto Sans Symbols"/>
              <a:buChar char="▶"/>
            </a:pPr>
            <a:r>
              <a:rPr b="1" lang="en-US"/>
              <a:t>ORDENADAS</a:t>
            </a:r>
            <a:endParaRPr b="1"/>
          </a:p>
          <a:p>
            <a:pPr indent="0" lvl="0" marL="0" marR="0" rtl="0" algn="l">
              <a:lnSpc>
                <a:spcPct val="100000"/>
              </a:lnSpc>
              <a:spcBef>
                <a:spcPts val="0"/>
              </a:spcBef>
              <a:spcAft>
                <a:spcPts val="0"/>
              </a:spcAft>
              <a:buSzPts val="1440"/>
              <a:buNone/>
            </a:pPr>
            <a:r>
              <a:rPr lang="en-US"/>
              <a:t>	</a:t>
            </a:r>
            <a:endParaRPr/>
          </a:p>
          <a:p>
            <a:pPr indent="457200" lvl="0" marL="0" marR="0" rtl="0" algn="l">
              <a:lnSpc>
                <a:spcPct val="100000"/>
              </a:lnSpc>
              <a:spcBef>
                <a:spcPts val="0"/>
              </a:spcBef>
              <a:spcAft>
                <a:spcPts val="0"/>
              </a:spcAft>
              <a:buSzPts val="1440"/>
              <a:buNone/>
            </a:pPr>
            <a:r>
              <a:rPr lang="en-US"/>
              <a:t>	En el navegador:</a:t>
            </a:r>
            <a:endParaRPr/>
          </a:p>
          <a:p>
            <a:pPr indent="0" lvl="0" marL="0" marR="0" rtl="0" algn="l">
              <a:lnSpc>
                <a:spcPct val="100000"/>
              </a:lnSpc>
              <a:spcBef>
                <a:spcPts val="0"/>
              </a:spcBef>
              <a:spcAft>
                <a:spcPts val="0"/>
              </a:spcAft>
              <a:buSzPts val="1440"/>
              <a:buNone/>
            </a:pPr>
            <a:r>
              <a:t/>
            </a:r>
            <a:endParaRPr/>
          </a:p>
          <a:p>
            <a:pPr indent="0" lvl="0" marL="914400" marR="0" rtl="0" algn="l">
              <a:lnSpc>
                <a:spcPct val="100000"/>
              </a:lnSpc>
              <a:spcBef>
                <a:spcPts val="0"/>
              </a:spcBef>
              <a:spcAft>
                <a:spcPts val="0"/>
              </a:spcAft>
              <a:buSzPts val="1440"/>
              <a:buNone/>
            </a:pPr>
            <a:r>
              <a:rPr lang="en-US"/>
              <a:t>1. Poner agua a hervir</a:t>
            </a:r>
            <a:endParaRPr/>
          </a:p>
          <a:p>
            <a:pPr indent="0" lvl="0" marL="914400" marR="0" rtl="0" algn="l">
              <a:lnSpc>
                <a:spcPct val="100000"/>
              </a:lnSpc>
              <a:spcBef>
                <a:spcPts val="0"/>
              </a:spcBef>
              <a:spcAft>
                <a:spcPts val="0"/>
              </a:spcAft>
              <a:buSzPts val="1440"/>
              <a:buNone/>
            </a:pPr>
            <a:r>
              <a:rPr lang="en-US"/>
              <a:t>2. Agregar arroz</a:t>
            </a:r>
            <a:endParaRPr/>
          </a:p>
          <a:p>
            <a:pPr indent="0" lvl="0" marL="914400" marR="0" rtl="0" algn="l">
              <a:lnSpc>
                <a:spcPct val="100000"/>
              </a:lnSpc>
              <a:spcBef>
                <a:spcPts val="0"/>
              </a:spcBef>
              <a:spcAft>
                <a:spcPts val="0"/>
              </a:spcAft>
              <a:buSzPts val="1440"/>
              <a:buNone/>
            </a:pPr>
            <a:r>
              <a:rPr lang="en-US"/>
              <a:t>3. Esperar 15 minutos</a:t>
            </a:r>
            <a:endParaRPr/>
          </a:p>
          <a:p>
            <a:pPr indent="0" lvl="0" marL="914400" marR="0" rtl="0" algn="l">
              <a:lnSpc>
                <a:spcPct val="100000"/>
              </a:lnSpc>
              <a:spcBef>
                <a:spcPts val="0"/>
              </a:spcBef>
              <a:spcAft>
                <a:spcPts val="0"/>
              </a:spcAft>
              <a:buSzPts val="1440"/>
              <a:buNone/>
            </a:pPr>
            <a:r>
              <a:t/>
            </a:r>
            <a:endParaRPr/>
          </a:p>
          <a:p>
            <a:pPr indent="-285750" lvl="1" marL="742950" marR="0" rtl="0" algn="l">
              <a:lnSpc>
                <a:spcPct val="100000"/>
              </a:lnSpc>
              <a:spcBef>
                <a:spcPts val="0"/>
              </a:spcBef>
              <a:spcAft>
                <a:spcPts val="0"/>
              </a:spcAft>
              <a:buClr>
                <a:srgbClr val="EB4485"/>
              </a:buClr>
              <a:buSzPts val="1280"/>
              <a:buFont typeface="Noto Sans Symbols"/>
              <a:buChar char="▶"/>
            </a:pPr>
            <a:r>
              <a:rPr b="1" lang="en-US"/>
              <a:t>NO ORDENADAS</a:t>
            </a:r>
            <a:endParaRPr b="1"/>
          </a:p>
          <a:p>
            <a:pPr indent="0" lvl="0" marL="914400" marR="0" rtl="0" algn="l">
              <a:lnSpc>
                <a:spcPct val="100000"/>
              </a:lnSpc>
              <a:spcBef>
                <a:spcPts val="0"/>
              </a:spcBef>
              <a:spcAft>
                <a:spcPts val="0"/>
              </a:spcAft>
              <a:buSzPts val="1440"/>
              <a:buNone/>
            </a:pPr>
            <a:r>
              <a:t/>
            </a:r>
            <a:endParaRPr/>
          </a:p>
          <a:p>
            <a:pPr indent="0" lvl="0" marL="914400" marR="0" rtl="0" algn="l">
              <a:lnSpc>
                <a:spcPct val="100000"/>
              </a:lnSpc>
              <a:spcBef>
                <a:spcPts val="0"/>
              </a:spcBef>
              <a:spcAft>
                <a:spcPts val="0"/>
              </a:spcAft>
              <a:buSzPts val="1440"/>
              <a:buNone/>
            </a:pPr>
            <a:r>
              <a:rPr lang="en-US"/>
              <a:t>En el navegador:</a:t>
            </a:r>
            <a:endParaRPr/>
          </a:p>
          <a:p>
            <a:pPr indent="0" lvl="0" marL="914400" marR="0" rtl="0" algn="l">
              <a:lnSpc>
                <a:spcPct val="100000"/>
              </a:lnSpc>
              <a:spcBef>
                <a:spcPts val="0"/>
              </a:spcBef>
              <a:spcAft>
                <a:spcPts val="0"/>
              </a:spcAft>
              <a:buSzPts val="1440"/>
              <a:buNone/>
            </a:pPr>
            <a:r>
              <a:rPr lang="en-US"/>
              <a:t>			</a:t>
            </a:r>
            <a:endParaRPr/>
          </a:p>
          <a:p>
            <a:pPr indent="-320039" lvl="0" marL="1371600" marR="0" rtl="0" algn="l">
              <a:lnSpc>
                <a:spcPct val="100000"/>
              </a:lnSpc>
              <a:spcBef>
                <a:spcPts val="0"/>
              </a:spcBef>
              <a:spcAft>
                <a:spcPts val="0"/>
              </a:spcAft>
              <a:buSzPts val="1440"/>
              <a:buChar char="●"/>
            </a:pPr>
            <a:r>
              <a:rPr lang="en-US"/>
              <a:t>Manteca</a:t>
            </a:r>
            <a:endParaRPr/>
          </a:p>
          <a:p>
            <a:pPr indent="-320039" lvl="0" marL="1371600" marR="0" rtl="0" algn="l">
              <a:lnSpc>
                <a:spcPct val="100000"/>
              </a:lnSpc>
              <a:spcBef>
                <a:spcPts val="0"/>
              </a:spcBef>
              <a:spcAft>
                <a:spcPts val="0"/>
              </a:spcAft>
              <a:buSzPts val="1440"/>
              <a:buChar char="●"/>
            </a:pPr>
            <a:r>
              <a:rPr lang="en-US"/>
              <a:t>Yerba</a:t>
            </a:r>
            <a:endParaRPr/>
          </a:p>
          <a:p>
            <a:pPr indent="-320039" lvl="0" marL="1371600" marR="0" rtl="0" algn="l">
              <a:lnSpc>
                <a:spcPct val="100000"/>
              </a:lnSpc>
              <a:spcBef>
                <a:spcPts val="0"/>
              </a:spcBef>
              <a:spcAft>
                <a:spcPts val="0"/>
              </a:spcAft>
              <a:buSzPts val="1440"/>
              <a:buChar char="●"/>
            </a:pPr>
            <a:r>
              <a:rPr lang="en-US"/>
              <a:t>Aceite</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250" name="Google Shape;250;p34"/>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251" name="Google Shape;251;p34"/>
          <p:cNvSpPr txBox="1"/>
          <p:nvPr/>
        </p:nvSpPr>
        <p:spPr>
          <a:xfrm>
            <a:off x="9743400" y="3660650"/>
            <a:ext cx="3000000" cy="42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Referencias: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ol = Ordered list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ul = Unordered list</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li =  List Item</a:t>
            </a:r>
            <a:endParaRPr b="0" i="0" sz="1800" u="none" cap="none" strike="noStrike">
              <a:solidFill>
                <a:srgbClr val="3F3F3F"/>
              </a:solidFill>
              <a:latin typeface="Century Gothic"/>
              <a:ea typeface="Century Gothic"/>
              <a:cs typeface="Century Gothic"/>
              <a:sym typeface="Century Gothic"/>
            </a:endParaRPr>
          </a:p>
        </p:txBody>
      </p:sp>
      <p:sp>
        <p:nvSpPr>
          <p:cNvPr id="252" name="Google Shape;252;p34"/>
          <p:cNvSpPr txBox="1"/>
          <p:nvPr/>
        </p:nvSpPr>
        <p:spPr>
          <a:xfrm>
            <a:off x="5231900" y="2252450"/>
            <a:ext cx="3000000" cy="70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En el editor:</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p:txBody>
      </p:sp>
      <p:sp>
        <p:nvSpPr>
          <p:cNvPr id="253" name="Google Shape;253;p34"/>
          <p:cNvSpPr txBox="1"/>
          <p:nvPr/>
        </p:nvSpPr>
        <p:spPr>
          <a:xfrm>
            <a:off x="4343150" y="5015525"/>
            <a:ext cx="4007100" cy="420600"/>
          </a:xfrm>
          <a:prstGeom prst="rect">
            <a:avLst/>
          </a:prstGeom>
          <a:noFill/>
          <a:ln>
            <a:noFill/>
          </a:ln>
        </p:spPr>
        <p:txBody>
          <a:bodyPr anchorCtr="0" anchor="ctr"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En el editor:</a:t>
            </a:r>
            <a:endParaRPr b="0" i="0" sz="1800" u="none" cap="none" strike="noStrike">
              <a:solidFill>
                <a:srgbClr val="3F3F3F"/>
              </a:solidFill>
              <a:latin typeface="Century Gothic"/>
              <a:ea typeface="Century Gothic"/>
              <a:cs typeface="Century Gothic"/>
              <a:sym typeface="Century Gothic"/>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Century Gothic"/>
              <a:ea typeface="Century Gothic"/>
              <a:cs typeface="Century Gothic"/>
              <a:sym typeface="Century Gothic"/>
            </a:endParaRPr>
          </a:p>
        </p:txBody>
      </p:sp>
      <p:sp>
        <p:nvSpPr>
          <p:cNvPr id="254" name="Google Shape;254;p34"/>
          <p:cNvSpPr txBox="1"/>
          <p:nvPr/>
        </p:nvSpPr>
        <p:spPr>
          <a:xfrm>
            <a:off x="5308100" y="4902725"/>
            <a:ext cx="2077200" cy="1108200"/>
          </a:xfrm>
          <a:prstGeom prst="rect">
            <a:avLst/>
          </a:prstGeom>
          <a:noFill/>
          <a:ln>
            <a:noFill/>
          </a:ln>
        </p:spPr>
        <p:txBody>
          <a:bodyPr anchorCtr="0" anchor="ctr" bIns="91425" lIns="91425" spcFirstLastPara="1" rIns="91425" wrap="square" tIns="91425">
            <a:noAutofit/>
          </a:bodyPr>
          <a:lstStyle/>
          <a:p>
            <a:pPr indent="713740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CD"/>
              </a:solidFill>
              <a:latin typeface="Consolas"/>
              <a:ea typeface="Consolas"/>
              <a:cs typeface="Consolas"/>
              <a:sym typeface="Consolas"/>
            </a:endParaRPr>
          </a:p>
          <a:p>
            <a:pPr indent="713740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CD"/>
              </a:solidFill>
              <a:latin typeface="Consolas"/>
              <a:ea typeface="Consolas"/>
              <a:cs typeface="Consolas"/>
              <a:sym typeface="Consolas"/>
            </a:endParaRPr>
          </a:p>
          <a:p>
            <a:pPr indent="713740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ul</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Manteca</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Yerba</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Aceite</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/ul</a:t>
            </a:r>
            <a:r>
              <a:rPr b="0" i="0" lang="en-US" sz="1200" u="none" cap="none" strike="noStrike">
                <a:solidFill>
                  <a:srgbClr val="0000CD"/>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p:txBody>
      </p:sp>
      <p:sp>
        <p:nvSpPr>
          <p:cNvPr id="255" name="Google Shape;255;p34"/>
          <p:cNvSpPr txBox="1"/>
          <p:nvPr/>
        </p:nvSpPr>
        <p:spPr>
          <a:xfrm>
            <a:off x="5231900" y="2479550"/>
            <a:ext cx="3000000" cy="1955100"/>
          </a:xfrm>
          <a:prstGeom prst="rect">
            <a:avLst/>
          </a:prstGeom>
          <a:noFill/>
          <a:ln>
            <a:noFill/>
          </a:ln>
        </p:spPr>
        <p:txBody>
          <a:bodyPr anchorCtr="0" anchor="ctr" bIns="91425" lIns="91425" spcFirstLastPara="1" rIns="91425" wrap="square" tIns="91425">
            <a:noAutofit/>
          </a:bodyPr>
          <a:lstStyle/>
          <a:p>
            <a:pPr indent="2359949"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ol</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Poner agua a hervir</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Agregar arroz</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Esperar 15 minutos</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/li</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/ol</a:t>
            </a:r>
            <a:r>
              <a:rPr b="0" i="0" lang="en-US" sz="1200" u="none" cap="none" strike="noStrike">
                <a:solidFill>
                  <a:srgbClr val="0000CD"/>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Links</a:t>
            </a:r>
            <a:endParaRPr/>
          </a:p>
        </p:txBody>
      </p:sp>
      <p:sp>
        <p:nvSpPr>
          <p:cNvPr id="261" name="Google Shape;261;p35"/>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262" name="Google Shape;262;p35"/>
          <p:cNvSpPr txBox="1"/>
          <p:nvPr>
            <p:ph idx="1" type="body"/>
          </p:nvPr>
        </p:nvSpPr>
        <p:spPr>
          <a:xfrm>
            <a:off x="1154950" y="1547300"/>
            <a:ext cx="102273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Los links son palabras u oraciones que al hacer click conducen a otra página web.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Los reconocemos porque en general están subrayados o destacados de alguna forma... como por ejemplo, de un color diferente</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Nosotras vamos a aprender a como crear esos links a través de la etiqueta HTML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El formato es: </a:t>
            </a: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a</a:t>
            </a:r>
            <a:r>
              <a:rPr lang="en-US" sz="1500">
                <a:solidFill>
                  <a:srgbClr val="FF0000"/>
                </a:solidFill>
                <a:latin typeface="Consolas"/>
                <a:ea typeface="Consolas"/>
                <a:cs typeface="Consolas"/>
                <a:sym typeface="Consolas"/>
              </a:rPr>
              <a:t> href</a:t>
            </a:r>
            <a:r>
              <a:rPr lang="en-US" sz="1500">
                <a:solidFill>
                  <a:srgbClr val="0000CD"/>
                </a:solidFill>
                <a:latin typeface="Consolas"/>
                <a:ea typeface="Consolas"/>
                <a:cs typeface="Consolas"/>
                <a:sym typeface="Consolas"/>
              </a:rPr>
              <a:t>="</a:t>
            </a:r>
            <a:r>
              <a:rPr i="1" lang="en-US" sz="1500">
                <a:solidFill>
                  <a:srgbClr val="0000CD"/>
                </a:solidFill>
                <a:latin typeface="Consolas"/>
                <a:ea typeface="Consolas"/>
                <a:cs typeface="Consolas"/>
                <a:sym typeface="Consolas"/>
              </a:rPr>
              <a:t>url</a:t>
            </a:r>
            <a:r>
              <a:rPr lang="en-US" sz="1500">
                <a:solidFill>
                  <a:srgbClr val="0000CD"/>
                </a:solidFill>
                <a:latin typeface="Consolas"/>
                <a:ea typeface="Consolas"/>
                <a:cs typeface="Consolas"/>
                <a:sym typeface="Consolas"/>
              </a:rPr>
              <a:t>"</a:t>
            </a:r>
            <a:r>
              <a:rPr lang="en-US" sz="1500">
                <a:solidFill>
                  <a:srgbClr val="0000CD"/>
                </a:solidFill>
                <a:latin typeface="Consolas"/>
                <a:ea typeface="Consolas"/>
                <a:cs typeface="Consolas"/>
                <a:sym typeface="Consolas"/>
              </a:rPr>
              <a:t>&gt;</a:t>
            </a:r>
            <a:r>
              <a:rPr i="1" lang="en-US" sz="1500">
                <a:solidFill>
                  <a:schemeClr val="dk1"/>
                </a:solidFill>
                <a:latin typeface="Consolas"/>
                <a:ea typeface="Consolas"/>
                <a:cs typeface="Consolas"/>
                <a:sym typeface="Consolas"/>
              </a:rPr>
              <a:t>texto del link</a:t>
            </a: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/a</a:t>
            </a:r>
            <a:r>
              <a:rPr lang="en-US" sz="1500">
                <a:solidFill>
                  <a:srgbClr val="0000CD"/>
                </a:solidFill>
                <a:latin typeface="Consolas"/>
                <a:ea typeface="Consolas"/>
                <a:cs typeface="Consolas"/>
                <a:sym typeface="Consolas"/>
              </a:rPr>
              <a:t>&gt;</a:t>
            </a:r>
            <a:endParaRPr sz="1500"/>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ctr">
              <a:lnSpc>
                <a:spcPct val="100000"/>
              </a:lnSpc>
              <a:spcBef>
                <a:spcPts val="0"/>
              </a:spcBef>
              <a:spcAft>
                <a:spcPts val="0"/>
              </a:spcAft>
              <a:buSzPts val="1440"/>
              <a:buNone/>
            </a:pP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a</a:t>
            </a:r>
            <a:r>
              <a:rPr lang="en-US" sz="1500">
                <a:solidFill>
                  <a:srgbClr val="FF0000"/>
                </a:solidFill>
                <a:latin typeface="Consolas"/>
                <a:ea typeface="Consolas"/>
                <a:cs typeface="Consolas"/>
                <a:sym typeface="Consolas"/>
              </a:rPr>
              <a:t> href</a:t>
            </a:r>
            <a:r>
              <a:rPr lang="en-US" sz="1500">
                <a:solidFill>
                  <a:srgbClr val="0000CD"/>
                </a:solidFill>
                <a:latin typeface="Consolas"/>
                <a:ea typeface="Consolas"/>
                <a:cs typeface="Consolas"/>
                <a:sym typeface="Consolas"/>
              </a:rPr>
              <a:t>="</a:t>
            </a:r>
            <a:r>
              <a:rPr lang="en-US" u="sng">
                <a:solidFill>
                  <a:schemeClr val="hlink"/>
                </a:solidFill>
                <a:hlinkClick r:id="rId3"/>
              </a:rPr>
              <a:t>http://www.chicasprogramadoras.club</a:t>
            </a:r>
            <a:r>
              <a:rPr lang="en-US" sz="1500">
                <a:solidFill>
                  <a:srgbClr val="0000CD"/>
                </a:solidFill>
                <a:latin typeface="Consolas"/>
                <a:ea typeface="Consolas"/>
                <a:cs typeface="Consolas"/>
                <a:sym typeface="Consolas"/>
              </a:rPr>
              <a:t>"&gt;</a:t>
            </a:r>
            <a:r>
              <a:rPr lang="en-US"/>
              <a:t>Chicas Programadoras</a:t>
            </a: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/a</a:t>
            </a:r>
            <a:r>
              <a:rPr lang="en-US" sz="1500">
                <a:solidFill>
                  <a:srgbClr val="0000CD"/>
                </a:solidFill>
                <a:latin typeface="Consolas"/>
                <a:ea typeface="Consolas"/>
                <a:cs typeface="Consolas"/>
                <a:sym typeface="Consolas"/>
              </a:rPr>
              <a:t>&gt;</a:t>
            </a:r>
            <a:endParaRPr sz="1500"/>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Y por pantalla se verá: 			</a:t>
            </a:r>
            <a:r>
              <a:rPr lang="en-US" u="sng">
                <a:solidFill>
                  <a:srgbClr val="0000FF"/>
                </a:solidFill>
              </a:rPr>
              <a:t>Chicas Programadoras</a:t>
            </a:r>
            <a:endParaRPr u="sng">
              <a:solidFill>
                <a:srgbClr val="0000FF"/>
              </a:solidFill>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pic>
        <p:nvPicPr>
          <p:cNvPr id="263" name="Google Shape;263;p35"/>
          <p:cNvPicPr preferRelativeResize="0"/>
          <p:nvPr/>
        </p:nvPicPr>
        <p:blipFill rotWithShape="1">
          <a:blip r:embed="rId4">
            <a:alphaModFix/>
          </a:blip>
          <a:srcRect b="0" l="0" r="0" t="0"/>
          <a:stretch/>
        </p:blipFill>
        <p:spPr>
          <a:xfrm>
            <a:off x="9587402" y="4920273"/>
            <a:ext cx="1135150" cy="1135150"/>
          </a:xfrm>
          <a:prstGeom prst="rect">
            <a:avLst/>
          </a:prstGeom>
          <a:noFill/>
          <a:ln>
            <a:noFill/>
          </a:ln>
        </p:spPr>
      </p:pic>
      <p:sp>
        <p:nvSpPr>
          <p:cNvPr id="264" name="Google Shape;264;p35"/>
          <p:cNvSpPr/>
          <p:nvPr/>
        </p:nvSpPr>
        <p:spPr>
          <a:xfrm rot="5400000">
            <a:off x="4986475" y="2624425"/>
            <a:ext cx="303900" cy="4431000"/>
          </a:xfrm>
          <a:prstGeom prst="rightBrace">
            <a:avLst>
              <a:gd fmla="val 8333" name="adj1"/>
              <a:gd fmla="val 50000" name="adj2"/>
            </a:avLst>
          </a:prstGeom>
          <a:noFill/>
          <a:ln cap="flat" cmpd="sng" w="28575">
            <a:solidFill>
              <a:srgbClr val="EB44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B4485"/>
              </a:solidFill>
              <a:latin typeface="Arial"/>
              <a:ea typeface="Arial"/>
              <a:cs typeface="Arial"/>
              <a:sym typeface="Arial"/>
            </a:endParaRPr>
          </a:p>
        </p:txBody>
      </p:sp>
      <p:sp>
        <p:nvSpPr>
          <p:cNvPr id="265" name="Google Shape;265;p35"/>
          <p:cNvSpPr txBox="1"/>
          <p:nvPr/>
        </p:nvSpPr>
        <p:spPr>
          <a:xfrm>
            <a:off x="3380125" y="5068075"/>
            <a:ext cx="3859800" cy="49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B4485"/>
                </a:solidFill>
                <a:latin typeface="Century Gothic"/>
                <a:ea typeface="Century Gothic"/>
                <a:cs typeface="Century Gothic"/>
                <a:sym typeface="Century Gothic"/>
              </a:rPr>
              <a:t>Web a la que queremos enlazar</a:t>
            </a:r>
            <a:endParaRPr b="1" i="0" sz="1400" u="none" cap="none" strike="noStrike">
              <a:solidFill>
                <a:srgbClr val="EB4485"/>
              </a:solidFill>
              <a:latin typeface="Arial"/>
              <a:ea typeface="Arial"/>
              <a:cs typeface="Arial"/>
              <a:sym typeface="Arial"/>
            </a:endParaRPr>
          </a:p>
        </p:txBody>
      </p:sp>
      <p:sp>
        <p:nvSpPr>
          <p:cNvPr id="266" name="Google Shape;266;p35"/>
          <p:cNvSpPr txBox="1"/>
          <p:nvPr/>
        </p:nvSpPr>
        <p:spPr>
          <a:xfrm>
            <a:off x="6275725" y="4687075"/>
            <a:ext cx="3859800" cy="49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EB4485"/>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Atributos de una etiqueta</a:t>
            </a:r>
            <a:endParaRPr/>
          </a:p>
        </p:txBody>
      </p:sp>
      <p:sp>
        <p:nvSpPr>
          <p:cNvPr id="272" name="Google Shape;272;p36"/>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273" name="Google Shape;273;p36"/>
          <p:cNvSpPr txBox="1"/>
          <p:nvPr>
            <p:ph idx="1" type="body"/>
          </p:nvPr>
        </p:nvSpPr>
        <p:spPr>
          <a:xfrm>
            <a:off x="1154949" y="1547300"/>
            <a:ext cx="105882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Por que esta etiqueta de link se ve un poco diferente a las otras que vimos?</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rPr lang="en-US"/>
              <a:t>Etiqueta Link : </a:t>
            </a: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a</a:t>
            </a:r>
            <a:r>
              <a:rPr lang="en-US" sz="1500">
                <a:solidFill>
                  <a:srgbClr val="FF0000"/>
                </a:solidFill>
                <a:latin typeface="Consolas"/>
                <a:ea typeface="Consolas"/>
                <a:cs typeface="Consolas"/>
                <a:sym typeface="Consolas"/>
              </a:rPr>
              <a:t> href</a:t>
            </a:r>
            <a:r>
              <a:rPr lang="en-US" sz="1500">
                <a:solidFill>
                  <a:srgbClr val="0000CD"/>
                </a:solidFill>
                <a:latin typeface="Consolas"/>
                <a:ea typeface="Consolas"/>
                <a:cs typeface="Consolas"/>
                <a:sym typeface="Consolas"/>
              </a:rPr>
              <a:t>="</a:t>
            </a:r>
            <a:r>
              <a:rPr lang="en-US" u="sng">
                <a:solidFill>
                  <a:schemeClr val="hlink"/>
                </a:solidFill>
                <a:hlinkClick r:id="rId3"/>
              </a:rPr>
              <a:t>http://www.chicasprogramadoras.club</a:t>
            </a:r>
            <a:r>
              <a:rPr lang="en-US" sz="1500">
                <a:solidFill>
                  <a:srgbClr val="0000CD"/>
                </a:solidFill>
                <a:latin typeface="Consolas"/>
                <a:ea typeface="Consolas"/>
                <a:cs typeface="Consolas"/>
                <a:sym typeface="Consolas"/>
              </a:rPr>
              <a:t>"&gt;</a:t>
            </a:r>
            <a:r>
              <a:rPr lang="en-US"/>
              <a:t>Chicas Programadoras</a:t>
            </a: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/a</a:t>
            </a:r>
            <a:r>
              <a:rPr lang="en-US" sz="1500">
                <a:solidFill>
                  <a:srgbClr val="0000CD"/>
                </a:solidFill>
                <a:latin typeface="Consolas"/>
                <a:ea typeface="Consolas"/>
                <a:cs typeface="Consolas"/>
                <a:sym typeface="Consolas"/>
              </a:rPr>
              <a:t>&gt;</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rPr lang="en-US"/>
              <a:t>Etiqueta Párrafo: </a:t>
            </a: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p</a:t>
            </a:r>
            <a:r>
              <a:rPr lang="en-US" sz="1500">
                <a:solidFill>
                  <a:srgbClr val="0000CD"/>
                </a:solidFill>
                <a:latin typeface="Consolas"/>
                <a:ea typeface="Consolas"/>
                <a:cs typeface="Consolas"/>
                <a:sym typeface="Consolas"/>
              </a:rPr>
              <a:t>&gt;</a:t>
            </a:r>
            <a:r>
              <a:rPr lang="en-US" sz="1500">
                <a:solidFill>
                  <a:schemeClr val="dk1"/>
                </a:solidFill>
                <a:highlight>
                  <a:schemeClr val="lt1"/>
                </a:highlight>
                <a:latin typeface="Consolas"/>
                <a:ea typeface="Consolas"/>
                <a:cs typeface="Consolas"/>
                <a:sym typeface="Consolas"/>
              </a:rPr>
              <a:t>Hoy aprendemos HTML</a:t>
            </a: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/p</a:t>
            </a:r>
            <a:r>
              <a:rPr lang="en-US" sz="1500">
                <a:solidFill>
                  <a:srgbClr val="0000CD"/>
                </a:solidFill>
                <a:latin typeface="Consolas"/>
                <a:ea typeface="Consolas"/>
                <a:cs typeface="Consolas"/>
                <a:sym typeface="Consolas"/>
              </a:rPr>
              <a:t>&gt;</a:t>
            </a:r>
            <a:r>
              <a:rPr lang="en-US"/>
              <a:t>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Porque la etiqueta link tiene un ATRIBUTO (href) y un VALOR PARA ESE ATRIBUTO (</a:t>
            </a:r>
            <a:r>
              <a:rPr lang="en-US" u="sng">
                <a:solidFill>
                  <a:schemeClr val="hlink"/>
                </a:solidFill>
                <a:hlinkClick r:id="rId4"/>
              </a:rPr>
              <a:t>http://www.chicasprogramadoras.club</a:t>
            </a:r>
            <a:r>
              <a:rPr lang="en-US"/>
              <a:t>)</a:t>
            </a:r>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Los atributos se usan para darle más información a la etiqueta. Pueden ser usados en todas las etiquetas y pueden contener otro tipo de información</a:t>
            </a:r>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Una etiqueta puede tener más de un atributo!</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Atributos de una etiqueta</a:t>
            </a:r>
            <a:endParaRPr/>
          </a:p>
        </p:txBody>
      </p:sp>
      <p:sp>
        <p:nvSpPr>
          <p:cNvPr id="279" name="Google Shape;279;p37"/>
          <p:cNvSpPr txBox="1"/>
          <p:nvPr>
            <p:ph idx="1" type="body"/>
          </p:nvPr>
        </p:nvSpPr>
        <p:spPr>
          <a:xfrm>
            <a:off x="1154950" y="1547300"/>
            <a:ext cx="9871800" cy="707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Veámoslo más en detalle:</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ctr">
              <a:lnSpc>
                <a:spcPct val="100000"/>
              </a:lnSpc>
              <a:spcBef>
                <a:spcPts val="0"/>
              </a:spcBef>
              <a:spcAft>
                <a:spcPts val="0"/>
              </a:spcAft>
              <a:buSzPts val="1440"/>
              <a:buNone/>
            </a:pPr>
            <a:r>
              <a:t/>
            </a:r>
            <a:endParaRPr/>
          </a:p>
          <a:p>
            <a:pPr indent="0" lvl="0" marL="0" marR="0" rtl="0" algn="ctr">
              <a:lnSpc>
                <a:spcPct val="100000"/>
              </a:lnSpc>
              <a:spcBef>
                <a:spcPts val="0"/>
              </a:spcBef>
              <a:spcAft>
                <a:spcPts val="0"/>
              </a:spcAft>
              <a:buSzPts val="1440"/>
              <a:buNone/>
            </a:pPr>
            <a:r>
              <a:rPr lang="en-US"/>
              <a:t>&lt;p id="primerparrafo"&gt; Programar es divertido &lt;/p&gt;</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280" name="Google Shape;280;p37"/>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281" name="Google Shape;281;p37"/>
          <p:cNvSpPr/>
          <p:nvPr/>
        </p:nvSpPr>
        <p:spPr>
          <a:xfrm rot="-5400000">
            <a:off x="3594675" y="2753200"/>
            <a:ext cx="199200" cy="241800"/>
          </a:xfrm>
          <a:prstGeom prst="rightBrace">
            <a:avLst>
              <a:gd fmla="val 8333" name="adj1"/>
              <a:gd fmla="val 50000" name="adj2"/>
            </a:avLst>
          </a:prstGeom>
          <a:noFill/>
          <a:ln cap="flat" cmpd="sng" w="28575">
            <a:solidFill>
              <a:srgbClr val="5855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855A0"/>
              </a:solidFill>
              <a:latin typeface="Arial"/>
              <a:ea typeface="Arial"/>
              <a:cs typeface="Arial"/>
              <a:sym typeface="Arial"/>
            </a:endParaRPr>
          </a:p>
        </p:txBody>
      </p:sp>
      <p:sp>
        <p:nvSpPr>
          <p:cNvPr id="282" name="Google Shape;282;p37"/>
          <p:cNvSpPr txBox="1"/>
          <p:nvPr/>
        </p:nvSpPr>
        <p:spPr>
          <a:xfrm>
            <a:off x="3738975" y="3539900"/>
            <a:ext cx="2317200" cy="49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B4485"/>
                </a:solidFill>
                <a:latin typeface="Century Gothic"/>
                <a:ea typeface="Century Gothic"/>
                <a:cs typeface="Century Gothic"/>
                <a:sym typeface="Century Gothic"/>
              </a:rPr>
              <a:t>Valor del atributo</a:t>
            </a:r>
            <a:endParaRPr b="1" i="0" sz="1400" u="none" cap="none" strike="noStrike">
              <a:solidFill>
                <a:srgbClr val="EB4485"/>
              </a:solidFill>
              <a:latin typeface="Arial"/>
              <a:ea typeface="Arial"/>
              <a:cs typeface="Arial"/>
              <a:sym typeface="Arial"/>
            </a:endParaRPr>
          </a:p>
        </p:txBody>
      </p:sp>
      <p:sp>
        <p:nvSpPr>
          <p:cNvPr id="283" name="Google Shape;283;p37"/>
          <p:cNvSpPr/>
          <p:nvPr/>
        </p:nvSpPr>
        <p:spPr>
          <a:xfrm rot="5400000">
            <a:off x="4638375" y="2719700"/>
            <a:ext cx="306000" cy="1486800"/>
          </a:xfrm>
          <a:prstGeom prst="rightBrace">
            <a:avLst>
              <a:gd fmla="val 8333" name="adj1"/>
              <a:gd fmla="val 50000" name="adj2"/>
            </a:avLst>
          </a:prstGeom>
          <a:noFill/>
          <a:ln cap="flat" cmpd="sng" w="28575">
            <a:solidFill>
              <a:srgbClr val="EB44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B4485"/>
              </a:solidFill>
              <a:latin typeface="Arial"/>
              <a:ea typeface="Arial"/>
              <a:cs typeface="Arial"/>
              <a:sym typeface="Arial"/>
            </a:endParaRPr>
          </a:p>
        </p:txBody>
      </p:sp>
      <p:sp>
        <p:nvSpPr>
          <p:cNvPr id="284" name="Google Shape;284;p37"/>
          <p:cNvSpPr txBox="1"/>
          <p:nvPr/>
        </p:nvSpPr>
        <p:spPr>
          <a:xfrm>
            <a:off x="3269175" y="2281600"/>
            <a:ext cx="1155000" cy="49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855A0"/>
                </a:solidFill>
                <a:latin typeface="Century Gothic"/>
                <a:ea typeface="Century Gothic"/>
                <a:cs typeface="Century Gothic"/>
                <a:sym typeface="Century Gothic"/>
              </a:rPr>
              <a:t>Atributo</a:t>
            </a:r>
            <a:endParaRPr b="1" i="0" sz="1400" u="none" cap="none" strike="noStrike">
              <a:solidFill>
                <a:srgbClr val="5855A0"/>
              </a:solidFill>
              <a:latin typeface="Arial"/>
              <a:ea typeface="Arial"/>
              <a:cs typeface="Arial"/>
              <a:sym typeface="Arial"/>
            </a:endParaRPr>
          </a:p>
        </p:txBody>
      </p:sp>
      <p:sp>
        <p:nvSpPr>
          <p:cNvPr id="285" name="Google Shape;285;p37"/>
          <p:cNvSpPr/>
          <p:nvPr/>
        </p:nvSpPr>
        <p:spPr>
          <a:xfrm rot="-5400000">
            <a:off x="6939975" y="1664800"/>
            <a:ext cx="241800" cy="2440200"/>
          </a:xfrm>
          <a:prstGeom prst="rightBrace">
            <a:avLst>
              <a:gd fmla="val 8333" name="adj1"/>
              <a:gd fmla="val 50000" name="adj2"/>
            </a:avLst>
          </a:prstGeom>
          <a:noFill/>
          <a:ln cap="flat" cmpd="sng" w="28575">
            <a:solidFill>
              <a:srgbClr val="D7EE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7"/>
          <p:cNvSpPr txBox="1"/>
          <p:nvPr/>
        </p:nvSpPr>
        <p:spPr>
          <a:xfrm>
            <a:off x="5840775" y="2264225"/>
            <a:ext cx="3464400" cy="49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D7EE49"/>
                </a:solidFill>
                <a:latin typeface="Century Gothic"/>
                <a:ea typeface="Century Gothic"/>
                <a:cs typeface="Century Gothic"/>
                <a:sym typeface="Century Gothic"/>
              </a:rPr>
              <a:t>Se muestra por pantalla</a:t>
            </a:r>
            <a:endParaRPr b="1" i="0" sz="1400" u="none" cap="none" strike="noStrike">
              <a:solidFill>
                <a:srgbClr val="D7EE49"/>
              </a:solidFill>
              <a:latin typeface="Arial"/>
              <a:ea typeface="Arial"/>
              <a:cs typeface="Arial"/>
              <a:sym typeface="Arial"/>
            </a:endParaRPr>
          </a:p>
        </p:txBody>
      </p:sp>
      <p:sp>
        <p:nvSpPr>
          <p:cNvPr id="287" name="Google Shape;287;p37"/>
          <p:cNvSpPr/>
          <p:nvPr/>
        </p:nvSpPr>
        <p:spPr>
          <a:xfrm>
            <a:off x="3727800" y="3272500"/>
            <a:ext cx="2462850" cy="1525975"/>
          </a:xfrm>
          <a:custGeom>
            <a:rect b="b" l="l" r="r" t="t"/>
            <a:pathLst>
              <a:path extrusionOk="0" h="61039" w="98514">
                <a:moveTo>
                  <a:pt x="79109" y="0"/>
                </a:moveTo>
                <a:cubicBezTo>
                  <a:pt x="83433" y="5189"/>
                  <a:pt x="90267" y="7743"/>
                  <a:pt x="95044" y="12520"/>
                </a:cubicBezTo>
                <a:cubicBezTo>
                  <a:pt x="98860" y="16336"/>
                  <a:pt x="98653" y="23114"/>
                  <a:pt x="97890" y="28456"/>
                </a:cubicBezTo>
                <a:cubicBezTo>
                  <a:pt x="96997" y="34707"/>
                  <a:pt x="93838" y="43154"/>
                  <a:pt x="87646" y="44392"/>
                </a:cubicBezTo>
                <a:cubicBezTo>
                  <a:pt x="85035" y="44914"/>
                  <a:pt x="79678" y="47624"/>
                  <a:pt x="79678" y="44961"/>
                </a:cubicBezTo>
                <a:cubicBezTo>
                  <a:pt x="79678" y="42016"/>
                  <a:pt x="86132" y="40601"/>
                  <a:pt x="88215" y="42684"/>
                </a:cubicBezTo>
                <a:cubicBezTo>
                  <a:pt x="90336" y="44805"/>
                  <a:pt x="87611" y="49228"/>
                  <a:pt x="85369" y="51221"/>
                </a:cubicBezTo>
                <a:cubicBezTo>
                  <a:pt x="80208" y="55809"/>
                  <a:pt x="71823" y="59568"/>
                  <a:pt x="65449" y="56912"/>
                </a:cubicBezTo>
                <a:cubicBezTo>
                  <a:pt x="59713" y="54522"/>
                  <a:pt x="55489" y="48945"/>
                  <a:pt x="49514" y="47237"/>
                </a:cubicBezTo>
                <a:cubicBezTo>
                  <a:pt x="40779" y="44740"/>
                  <a:pt x="34228" y="57455"/>
                  <a:pt x="25610" y="60327"/>
                </a:cubicBezTo>
                <a:cubicBezTo>
                  <a:pt x="17351" y="63080"/>
                  <a:pt x="8706" y="55205"/>
                  <a:pt x="0" y="55205"/>
                </a:cubicBezTo>
              </a:path>
            </a:pathLst>
          </a:cu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7"/>
          <p:cNvSpPr/>
          <p:nvPr/>
        </p:nvSpPr>
        <p:spPr>
          <a:xfrm rot="-1591995">
            <a:off x="5634419" y="3201396"/>
            <a:ext cx="241764" cy="199234"/>
          </a:xfrm>
          <a:prstGeom prst="triangle">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7"/>
          <p:cNvSpPr txBox="1"/>
          <p:nvPr/>
        </p:nvSpPr>
        <p:spPr>
          <a:xfrm>
            <a:off x="1801500" y="4813725"/>
            <a:ext cx="2070600" cy="49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F3F3F"/>
                </a:solidFill>
                <a:latin typeface="Century Gothic"/>
                <a:ea typeface="Century Gothic"/>
                <a:cs typeface="Century Gothic"/>
                <a:sym typeface="Century Gothic"/>
              </a:rPr>
              <a:t>Notemos que hasta aquí es la etiqueta de apertura &lt;p&gt;</a:t>
            </a:r>
            <a:endParaRPr b="1" i="0" sz="1400" u="none" cap="none" strike="noStrike">
              <a:solidFill>
                <a:srgbClr val="3F3F3F"/>
              </a:solidFill>
              <a:latin typeface="Arial"/>
              <a:ea typeface="Arial"/>
              <a:cs typeface="Arial"/>
              <a:sym typeface="Arial"/>
            </a:endParaRPr>
          </a:p>
        </p:txBody>
      </p:sp>
      <p:sp>
        <p:nvSpPr>
          <p:cNvPr id="290" name="Google Shape;290;p37"/>
          <p:cNvSpPr/>
          <p:nvPr/>
        </p:nvSpPr>
        <p:spPr>
          <a:xfrm>
            <a:off x="8635931" y="3413825"/>
            <a:ext cx="635825" cy="1042725"/>
          </a:xfrm>
          <a:custGeom>
            <a:rect b="b" l="l" r="r" t="t"/>
            <a:pathLst>
              <a:path extrusionOk="0" h="41709" w="25433">
                <a:moveTo>
                  <a:pt x="391" y="0"/>
                </a:moveTo>
                <a:cubicBezTo>
                  <a:pt x="391" y="6771"/>
                  <a:pt x="-1172" y="16036"/>
                  <a:pt x="4375" y="19919"/>
                </a:cubicBezTo>
                <a:cubicBezTo>
                  <a:pt x="6947" y="21720"/>
                  <a:pt x="15525" y="17677"/>
                  <a:pt x="12912" y="15936"/>
                </a:cubicBezTo>
                <a:cubicBezTo>
                  <a:pt x="10233" y="14151"/>
                  <a:pt x="7238" y="19760"/>
                  <a:pt x="6082" y="22765"/>
                </a:cubicBezTo>
                <a:cubicBezTo>
                  <a:pt x="3928" y="28364"/>
                  <a:pt x="6628" y="36753"/>
                  <a:pt x="11773" y="39839"/>
                </a:cubicBezTo>
                <a:cubicBezTo>
                  <a:pt x="15708" y="42199"/>
                  <a:pt x="20844" y="41546"/>
                  <a:pt x="25433" y="41546"/>
                </a:cubicBezTo>
              </a:path>
            </a:pathLst>
          </a:custGeom>
          <a:noFill/>
          <a:ln cap="flat" cmpd="sng" w="28575">
            <a:solidFill>
              <a:srgbClr val="3F3F3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7"/>
          <p:cNvSpPr/>
          <p:nvPr/>
        </p:nvSpPr>
        <p:spPr>
          <a:xfrm rot="4265">
            <a:off x="8542016" y="3331228"/>
            <a:ext cx="241800" cy="1992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7"/>
          <p:cNvSpPr txBox="1"/>
          <p:nvPr/>
        </p:nvSpPr>
        <p:spPr>
          <a:xfrm>
            <a:off x="9347950" y="4225300"/>
            <a:ext cx="2070600" cy="49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F3F3F"/>
                </a:solidFill>
                <a:latin typeface="Century Gothic"/>
                <a:ea typeface="Century Gothic"/>
                <a:cs typeface="Century Gothic"/>
                <a:sym typeface="Century Gothic"/>
              </a:rPr>
              <a:t>Etiqueta de cierre &lt;/p&gt;</a:t>
            </a:r>
            <a:endParaRPr b="1" i="0" sz="1400" u="none" cap="none" strike="noStrike">
              <a:solidFill>
                <a:srgbClr val="3F3F3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8"/>
          <p:cNvPicPr preferRelativeResize="0"/>
          <p:nvPr/>
        </p:nvPicPr>
        <p:blipFill rotWithShape="1">
          <a:blip r:embed="rId3">
            <a:alphaModFix/>
          </a:blip>
          <a:srcRect b="0" l="0" r="0" t="0"/>
          <a:stretch/>
        </p:blipFill>
        <p:spPr>
          <a:xfrm>
            <a:off x="3950651" y="1598975"/>
            <a:ext cx="7382852" cy="5097674"/>
          </a:xfrm>
          <a:prstGeom prst="rect">
            <a:avLst/>
          </a:prstGeom>
          <a:noFill/>
          <a:ln>
            <a:noFill/>
          </a:ln>
        </p:spPr>
      </p:pic>
      <p:sp>
        <p:nvSpPr>
          <p:cNvPr id="298" name="Google Shape;298;p38"/>
          <p:cNvSpPr txBox="1"/>
          <p:nvPr>
            <p:ph type="title"/>
          </p:nvPr>
        </p:nvSpPr>
        <p:spPr>
          <a:xfrm>
            <a:off x="1154954" y="645995"/>
            <a:ext cx="8761500" cy="707100"/>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solidFill>
                  <a:srgbClr val="D7EE49"/>
                </a:solidFill>
              </a:rPr>
              <a:t>3er Paso: Agregamos contenido</a:t>
            </a:r>
            <a:endParaRPr b="0" i="0" sz="3600" u="none" cap="none" strike="noStrike">
              <a:solidFill>
                <a:srgbClr val="D7EE49"/>
              </a:solidFill>
              <a:latin typeface="Century Gothic"/>
              <a:ea typeface="Century Gothic"/>
              <a:cs typeface="Century Gothic"/>
              <a:sym typeface="Century Gothic"/>
            </a:endParaRPr>
          </a:p>
        </p:txBody>
      </p:sp>
      <p:sp>
        <p:nvSpPr>
          <p:cNvPr id="299" name="Google Shape;299;p38"/>
          <p:cNvSpPr txBox="1"/>
          <p:nvPr>
            <p:ph idx="1" type="body"/>
          </p:nvPr>
        </p:nvSpPr>
        <p:spPr>
          <a:xfrm>
            <a:off x="834275" y="1547300"/>
            <a:ext cx="29553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Ahora que sabemos más etiquetas, podemos agregar las que queramos!</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Podemos escribir sobre lo que queramos también!</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300" name="Google Shape;300;p38"/>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301" name="Google Shape;301;p38"/>
          <p:cNvPicPr preferRelativeResize="0"/>
          <p:nvPr/>
        </p:nvPicPr>
        <p:blipFill rotWithShape="1">
          <a:blip r:embed="rId4">
            <a:alphaModFix/>
          </a:blip>
          <a:srcRect b="0" l="0" r="0" t="0"/>
          <a:stretch/>
        </p:blipFill>
        <p:spPr>
          <a:xfrm>
            <a:off x="9667626" y="319425"/>
            <a:ext cx="1199150" cy="1130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1154954" y="645995"/>
            <a:ext cx="8761500" cy="707100"/>
          </a:xfrm>
          <a:prstGeom prst="rect">
            <a:avLst/>
          </a:prstGeom>
          <a:solidFill>
            <a:srgbClr val="EB4485"/>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solidFill>
                  <a:srgbClr val="D7EE49"/>
                </a:solidFill>
              </a:rPr>
              <a:t>3er Paso: Agregamos contenido</a:t>
            </a:r>
            <a:endParaRPr>
              <a:solidFill>
                <a:srgbClr val="D7EE49"/>
              </a:solidFill>
            </a:endParaRPr>
          </a:p>
        </p:txBody>
      </p:sp>
      <p:sp>
        <p:nvSpPr>
          <p:cNvPr id="307" name="Google Shape;307;p39"/>
          <p:cNvSpPr txBox="1"/>
          <p:nvPr>
            <p:ph idx="1" type="body"/>
          </p:nvPr>
        </p:nvSpPr>
        <p:spPr>
          <a:xfrm>
            <a:off x="1154953" y="1547300"/>
            <a:ext cx="29457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Y debería verse así en nuestro navegador:</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308" name="Google Shape;308;p39"/>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309" name="Google Shape;309;p39"/>
          <p:cNvPicPr preferRelativeResize="0"/>
          <p:nvPr/>
        </p:nvPicPr>
        <p:blipFill rotWithShape="1">
          <a:blip r:embed="rId3">
            <a:alphaModFix/>
          </a:blip>
          <a:srcRect b="0" l="0" r="0" t="0"/>
          <a:stretch/>
        </p:blipFill>
        <p:spPr>
          <a:xfrm>
            <a:off x="4682578" y="1505508"/>
            <a:ext cx="5386563" cy="4733941"/>
          </a:xfrm>
          <a:prstGeom prst="rect">
            <a:avLst/>
          </a:prstGeom>
          <a:noFill/>
          <a:ln cap="flat" cmpd="sng" w="9525">
            <a:solidFill>
              <a:srgbClr val="000000"/>
            </a:solidFill>
            <a:prstDash val="solid"/>
            <a:round/>
            <a:headEnd len="sm" w="sm" type="none"/>
            <a:tailEnd len="sm" w="sm" type="none"/>
          </a:ln>
        </p:spPr>
      </p:pic>
      <p:pic>
        <p:nvPicPr>
          <p:cNvPr id="310" name="Google Shape;310;p39"/>
          <p:cNvPicPr preferRelativeResize="0"/>
          <p:nvPr/>
        </p:nvPicPr>
        <p:blipFill rotWithShape="1">
          <a:blip r:embed="rId4">
            <a:alphaModFix/>
          </a:blip>
          <a:srcRect b="0" l="0" r="0" t="0"/>
          <a:stretch/>
        </p:blipFill>
        <p:spPr>
          <a:xfrm>
            <a:off x="9667626" y="319425"/>
            <a:ext cx="1199150" cy="1130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1154950" y="646000"/>
            <a:ext cx="102558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Guía Básica de HTML</a:t>
            </a:r>
            <a:endParaRPr/>
          </a:p>
        </p:txBody>
      </p:sp>
      <p:sp>
        <p:nvSpPr>
          <p:cNvPr id="146" name="Google Shape;146;p22"/>
          <p:cNvSpPr txBox="1"/>
          <p:nvPr>
            <p:ph idx="1" type="body"/>
          </p:nvPr>
        </p:nvSpPr>
        <p:spPr>
          <a:xfrm>
            <a:off x="1154950" y="1547300"/>
            <a:ext cx="9000600" cy="100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40"/>
              <a:buNone/>
            </a:pPr>
            <a:r>
              <a:rPr b="1" lang="en-US"/>
              <a:t>Complejidad de esta currícula:</a:t>
            </a:r>
            <a:r>
              <a:rPr lang="en-US"/>
              <a:t> 	baja</a:t>
            </a:r>
            <a:endParaRPr/>
          </a:p>
          <a:p>
            <a:pPr indent="0" lvl="0" marL="0" marR="0" rtl="0" algn="l">
              <a:lnSpc>
                <a:spcPct val="100000"/>
              </a:lnSpc>
              <a:spcBef>
                <a:spcPts val="0"/>
              </a:spcBef>
              <a:spcAft>
                <a:spcPts val="0"/>
              </a:spcAft>
              <a:buSzPts val="1440"/>
              <a:buNone/>
            </a:pPr>
            <a:r>
              <a:rPr b="1" lang="en-US"/>
              <a:t>Tiempo aproximado de desarrollo:</a:t>
            </a:r>
            <a:r>
              <a:rPr lang="en-US"/>
              <a:t> 1 encuentro.</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rPr lang="en-US"/>
              <a:t>Qué necesitás saber para esta currícula?</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147" name="Google Shape;147;p22"/>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148" name="Google Shape;148;p22"/>
          <p:cNvSpPr/>
          <p:nvPr/>
        </p:nvSpPr>
        <p:spPr>
          <a:xfrm>
            <a:off x="1594525" y="3011525"/>
            <a:ext cx="572700" cy="557400"/>
          </a:xfrm>
          <a:prstGeom prst="ellipse">
            <a:avLst/>
          </a:prstGeom>
          <a:solidFill>
            <a:srgbClr val="0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txBox="1"/>
          <p:nvPr/>
        </p:nvSpPr>
        <p:spPr>
          <a:xfrm>
            <a:off x="2288725" y="3011525"/>
            <a:ext cx="3943200" cy="5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Introducción a la programación</a:t>
            </a:r>
            <a:endParaRPr b="0" i="0" sz="1400" u="none" cap="none" strike="noStrike">
              <a:solidFill>
                <a:srgbClr val="000000"/>
              </a:solidFill>
              <a:latin typeface="Arial"/>
              <a:ea typeface="Arial"/>
              <a:cs typeface="Arial"/>
              <a:sym typeface="Arial"/>
            </a:endParaRPr>
          </a:p>
        </p:txBody>
      </p:sp>
      <p:sp>
        <p:nvSpPr>
          <p:cNvPr id="150" name="Google Shape;150;p22"/>
          <p:cNvSpPr/>
          <p:nvPr/>
        </p:nvSpPr>
        <p:spPr>
          <a:xfrm>
            <a:off x="1594525" y="3846875"/>
            <a:ext cx="572700" cy="557400"/>
          </a:xfrm>
          <a:prstGeom prst="ellipse">
            <a:avLst/>
          </a:prstGeom>
          <a:solidFill>
            <a:srgbClr val="00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txBox="1"/>
          <p:nvPr/>
        </p:nvSpPr>
        <p:spPr>
          <a:xfrm>
            <a:off x="2412675" y="3846875"/>
            <a:ext cx="4843800" cy="5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Introducción a la creación de sitios web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Imágenes</a:t>
            </a:r>
            <a:endParaRPr/>
          </a:p>
        </p:txBody>
      </p:sp>
      <p:sp>
        <p:nvSpPr>
          <p:cNvPr id="316" name="Google Shape;316;p40"/>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317" name="Google Shape;317;p40"/>
          <p:cNvSpPr txBox="1"/>
          <p:nvPr>
            <p:ph idx="1" type="body"/>
          </p:nvPr>
        </p:nvSpPr>
        <p:spPr>
          <a:xfrm>
            <a:off x="1154950" y="1547300"/>
            <a:ext cx="100401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Para poder mostrar por pantalla imágenes, solo debemos incorporar esta etiqueta: </a:t>
            </a:r>
            <a:endParaRPr/>
          </a:p>
          <a:p>
            <a:pPr indent="0" lvl="0" marL="0" marR="0" rtl="0" algn="l">
              <a:lnSpc>
                <a:spcPct val="100000"/>
              </a:lnSpc>
              <a:spcBef>
                <a:spcPts val="0"/>
              </a:spcBef>
              <a:spcAft>
                <a:spcPts val="0"/>
              </a:spcAft>
              <a:buSzPts val="1440"/>
              <a:buNone/>
            </a:pPr>
            <a:r>
              <a:t/>
            </a:r>
            <a:endParaRPr sz="1200">
              <a:solidFill>
                <a:srgbClr val="0000CD"/>
              </a:solidFill>
              <a:latin typeface="Consolas"/>
              <a:ea typeface="Consolas"/>
              <a:cs typeface="Consolas"/>
              <a:sym typeface="Consolas"/>
            </a:endParaRPr>
          </a:p>
          <a:p>
            <a:pPr indent="0" lvl="0" marL="0" marR="0" rtl="0" algn="ctr">
              <a:lnSpc>
                <a:spcPct val="100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img</a:t>
            </a:r>
            <a:r>
              <a:rPr lang="en-US" sz="1500">
                <a:solidFill>
                  <a:srgbClr val="FF0000"/>
                </a:solidFill>
                <a:latin typeface="Consolas"/>
                <a:ea typeface="Consolas"/>
                <a:cs typeface="Consolas"/>
                <a:sym typeface="Consolas"/>
              </a:rPr>
              <a:t> src</a:t>
            </a:r>
            <a:r>
              <a:rPr lang="en-US" sz="1500">
                <a:solidFill>
                  <a:srgbClr val="0000CD"/>
                </a:solidFill>
                <a:latin typeface="Consolas"/>
                <a:ea typeface="Consolas"/>
                <a:cs typeface="Consolas"/>
                <a:sym typeface="Consolas"/>
              </a:rPr>
              <a:t>="fuente de la imagen"</a:t>
            </a:r>
            <a:r>
              <a:rPr lang="en-US" sz="1500">
                <a:solidFill>
                  <a:srgbClr val="FF0000"/>
                </a:solidFill>
                <a:latin typeface="Consolas"/>
                <a:ea typeface="Consolas"/>
                <a:cs typeface="Consolas"/>
                <a:sym typeface="Consolas"/>
              </a:rPr>
              <a:t> title="</a:t>
            </a:r>
            <a:r>
              <a:rPr lang="en-US" sz="1500">
                <a:solidFill>
                  <a:srgbClr val="0000CD"/>
                </a:solidFill>
                <a:latin typeface="Consolas"/>
                <a:ea typeface="Consolas"/>
                <a:cs typeface="Consolas"/>
                <a:sym typeface="Consolas"/>
              </a:rPr>
              <a:t>título</a:t>
            </a:r>
            <a:r>
              <a:rPr lang="en-US" sz="1500">
                <a:solidFill>
                  <a:srgbClr val="FF0000"/>
                </a:solidFill>
                <a:latin typeface="Consolas"/>
                <a:ea typeface="Consolas"/>
                <a:cs typeface="Consolas"/>
                <a:sym typeface="Consolas"/>
              </a:rPr>
              <a:t>" alt</a:t>
            </a:r>
            <a:r>
              <a:rPr lang="en-US" sz="1500">
                <a:solidFill>
                  <a:srgbClr val="0000CD"/>
                </a:solidFill>
                <a:latin typeface="Consolas"/>
                <a:ea typeface="Consolas"/>
                <a:cs typeface="Consolas"/>
                <a:sym typeface="Consolas"/>
              </a:rPr>
              <a:t>="texto alternativo"&gt;</a:t>
            </a:r>
            <a:endParaRPr sz="1500">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El atributo src (significa source, fuente en inglés) indica desde donde se está llamando a la imagen: directamente desde internet o desde nuestra compu.</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El atributo title (título) se utiliza para titular la foto (si apoyamos el mouse sobre la foto debe mostrarse este título)</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El atributo alt (alternativo) se utilizar cuando por alguna </a:t>
            </a:r>
            <a:endParaRPr/>
          </a:p>
          <a:p>
            <a:pPr indent="0" lvl="0" marL="0" marR="0" rtl="0" algn="l">
              <a:lnSpc>
                <a:spcPct val="100000"/>
              </a:lnSpc>
              <a:spcBef>
                <a:spcPts val="0"/>
              </a:spcBef>
              <a:spcAft>
                <a:spcPts val="0"/>
              </a:spcAft>
              <a:buSzPts val="1440"/>
              <a:buNone/>
            </a:pPr>
            <a:r>
              <a:rPr lang="en-US"/>
              <a:t>razón la imagen no puede ser cargada correctamente, </a:t>
            </a:r>
            <a:endParaRPr/>
          </a:p>
          <a:p>
            <a:pPr indent="0" lvl="0" marL="0" marR="0" rtl="0" algn="l">
              <a:lnSpc>
                <a:spcPct val="100000"/>
              </a:lnSpc>
              <a:spcBef>
                <a:spcPts val="0"/>
              </a:spcBef>
              <a:spcAft>
                <a:spcPts val="0"/>
              </a:spcAft>
              <a:buSzPts val="1440"/>
              <a:buNone/>
            </a:pPr>
            <a:r>
              <a:rPr lang="en-US"/>
              <a:t>entonces se reemplaza esa imagen por texto alternativo</a:t>
            </a:r>
            <a:endParaRPr/>
          </a:p>
          <a:p>
            <a:pPr indent="0" lvl="0" marL="0" marR="0" rtl="0" algn="l">
              <a:lnSpc>
                <a:spcPct val="100000"/>
              </a:lnSpc>
              <a:spcBef>
                <a:spcPts val="0"/>
              </a:spcBef>
              <a:spcAft>
                <a:spcPts val="0"/>
              </a:spcAft>
              <a:buSzPts val="1440"/>
              <a:buNone/>
            </a:pPr>
            <a:r>
              <a:rPr lang="en-US"/>
              <a:t>(que debería describir con palabras la imagen)</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pic>
        <p:nvPicPr>
          <p:cNvPr id="318" name="Google Shape;318;p40"/>
          <p:cNvPicPr preferRelativeResize="0"/>
          <p:nvPr/>
        </p:nvPicPr>
        <p:blipFill rotWithShape="1">
          <a:blip r:embed="rId3">
            <a:alphaModFix/>
          </a:blip>
          <a:srcRect b="0" l="0" r="0" t="0"/>
          <a:stretch/>
        </p:blipFill>
        <p:spPr>
          <a:xfrm>
            <a:off x="8171800" y="4083538"/>
            <a:ext cx="3810000" cy="2143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Imágenes</a:t>
            </a:r>
            <a:endParaRPr/>
          </a:p>
        </p:txBody>
      </p:sp>
      <p:sp>
        <p:nvSpPr>
          <p:cNvPr id="324" name="Google Shape;324;p41"/>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325" name="Google Shape;325;p41"/>
          <p:cNvSpPr txBox="1"/>
          <p:nvPr>
            <p:ph idx="1" type="body"/>
          </p:nvPr>
        </p:nvSpPr>
        <p:spPr>
          <a:xfrm>
            <a:off x="1076200" y="1534800"/>
            <a:ext cx="102870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Desde HTML también podemos modifica el tamaño de esa imagen, no es lo recomendado (ya que es tarea de otro lenguaje que veremos CSS), pero de todas formas se puede hacer</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En este caso nuestra imagen está en el disco y mide</a:t>
            </a:r>
            <a:endParaRPr/>
          </a:p>
          <a:p>
            <a:pPr indent="-285750" lvl="1" marL="742950" rtl="0" algn="l">
              <a:lnSpc>
                <a:spcPct val="100000"/>
              </a:lnSpc>
              <a:spcBef>
                <a:spcPts val="0"/>
              </a:spcBef>
              <a:spcAft>
                <a:spcPts val="0"/>
              </a:spcAft>
              <a:buClr>
                <a:srgbClr val="EB4485"/>
              </a:buClr>
              <a:buSzPts val="1280"/>
              <a:buFont typeface="Noto Sans Symbols"/>
              <a:buChar char="▶"/>
            </a:pPr>
            <a:r>
              <a:rPr lang="en-US"/>
              <a:t>Ancho (width) : 304px (pixeles)</a:t>
            </a:r>
            <a:endParaRPr/>
          </a:p>
          <a:p>
            <a:pPr indent="-285750" lvl="1" marL="742950" rtl="0" algn="l">
              <a:lnSpc>
                <a:spcPct val="100000"/>
              </a:lnSpc>
              <a:spcBef>
                <a:spcPts val="0"/>
              </a:spcBef>
              <a:spcAft>
                <a:spcPts val="0"/>
              </a:spcAft>
              <a:buClr>
                <a:srgbClr val="EB4485"/>
              </a:buClr>
              <a:buSzPts val="1280"/>
              <a:buFont typeface="Noto Sans Symbols"/>
              <a:buChar char="▶"/>
            </a:pPr>
            <a:r>
              <a:rPr lang="en-US"/>
              <a:t>Alto (height)    : 228px</a:t>
            </a:r>
            <a:endParaRPr/>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Los píxeles son solo pequeños cuadraditos con los que la imagen se va formando</a:t>
            </a:r>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Podemos cargar cualquier tipo de imagen, GIF, JPG, PNG, etc...</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326" name="Google Shape;326;p41"/>
          <p:cNvSpPr txBox="1"/>
          <p:nvPr/>
        </p:nvSpPr>
        <p:spPr>
          <a:xfrm>
            <a:off x="152400" y="2400825"/>
            <a:ext cx="12039599"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img</a:t>
            </a:r>
            <a:r>
              <a:rPr b="0" i="0" lang="en-US" sz="1500" u="none" cap="none" strike="noStrike">
                <a:solidFill>
                  <a:srgbClr val="FF0000"/>
                </a:solidFill>
                <a:latin typeface="Consolas"/>
                <a:ea typeface="Consolas"/>
                <a:cs typeface="Consolas"/>
                <a:sym typeface="Consolas"/>
              </a:rPr>
              <a:t> src</a:t>
            </a:r>
            <a:r>
              <a:rPr b="0" i="0" lang="en-US" sz="1500" u="none" cap="none" strike="noStrike">
                <a:solidFill>
                  <a:srgbClr val="0000CD"/>
                </a:solidFill>
                <a:latin typeface="Consolas"/>
                <a:ea typeface="Consolas"/>
                <a:cs typeface="Consolas"/>
                <a:sym typeface="Consolas"/>
              </a:rPr>
              <a:t>="pic_mountain.jpg"</a:t>
            </a:r>
            <a:r>
              <a:rPr b="0" i="0" lang="en-US" sz="1500" u="none" cap="none" strike="noStrike">
                <a:solidFill>
                  <a:srgbClr val="FF0000"/>
                </a:solidFill>
                <a:latin typeface="Consolas"/>
                <a:ea typeface="Consolas"/>
                <a:cs typeface="Consolas"/>
                <a:sym typeface="Consolas"/>
              </a:rPr>
              <a:t> title="</a:t>
            </a:r>
            <a:r>
              <a:rPr b="0" i="0" lang="en-US" sz="1500" u="none" cap="none" strike="noStrike">
                <a:solidFill>
                  <a:srgbClr val="0000CD"/>
                </a:solidFill>
                <a:latin typeface="Consolas"/>
                <a:ea typeface="Consolas"/>
                <a:cs typeface="Consolas"/>
                <a:sym typeface="Consolas"/>
              </a:rPr>
              <a:t>Montaña</a:t>
            </a:r>
            <a:r>
              <a:rPr b="0" i="0" lang="en-US" sz="1500" u="none" cap="none" strike="noStrike">
                <a:solidFill>
                  <a:srgbClr val="FF0000"/>
                </a:solidFill>
                <a:latin typeface="Consolas"/>
                <a:ea typeface="Consolas"/>
                <a:cs typeface="Consolas"/>
                <a:sym typeface="Consolas"/>
              </a:rPr>
              <a:t>" alt</a:t>
            </a:r>
            <a:r>
              <a:rPr b="0" i="0" lang="en-US" sz="1500" u="none" cap="none" strike="noStrike">
                <a:solidFill>
                  <a:srgbClr val="0000CD"/>
                </a:solidFill>
                <a:latin typeface="Consolas"/>
                <a:ea typeface="Consolas"/>
                <a:cs typeface="Consolas"/>
                <a:sym typeface="Consolas"/>
              </a:rPr>
              <a:t>="Foto de una montaña muy alta"</a:t>
            </a:r>
            <a:r>
              <a:rPr b="0" i="0" lang="en-US" sz="1500" u="none" cap="none" strike="noStrike">
                <a:solidFill>
                  <a:srgbClr val="FF0000"/>
                </a:solidFill>
                <a:latin typeface="Consolas"/>
                <a:ea typeface="Consolas"/>
                <a:cs typeface="Consolas"/>
                <a:sym typeface="Consolas"/>
              </a:rPr>
              <a:t> style</a:t>
            </a:r>
            <a:r>
              <a:rPr b="0" i="0" lang="en-US" sz="1500" u="none" cap="none" strike="noStrike">
                <a:solidFill>
                  <a:srgbClr val="0000CD"/>
                </a:solidFill>
                <a:latin typeface="Consolas"/>
                <a:ea typeface="Consolas"/>
                <a:cs typeface="Consolas"/>
                <a:sym typeface="Consolas"/>
              </a:rPr>
              <a:t>="width:304px;height:228px;"&gt;</a:t>
            </a:r>
            <a:endParaRPr b="0" i="0" sz="1500" u="none" cap="none" strike="noStrike">
              <a:solidFill>
                <a:srgbClr val="0000CD"/>
              </a:solidFill>
              <a:latin typeface="Consolas"/>
              <a:ea typeface="Consolas"/>
              <a:cs typeface="Consolas"/>
              <a:sym typeface="Consolas"/>
            </a:endParaRPr>
          </a:p>
        </p:txBody>
      </p:sp>
      <p:sp>
        <p:nvSpPr>
          <p:cNvPr id="327" name="Google Shape;327;p41"/>
          <p:cNvSpPr txBox="1"/>
          <p:nvPr/>
        </p:nvSpPr>
        <p:spPr>
          <a:xfrm>
            <a:off x="152400" y="5166975"/>
            <a:ext cx="12780600" cy="105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img</a:t>
            </a:r>
            <a:r>
              <a:rPr b="0" i="0" lang="en-US" sz="1500" u="none" cap="none" strike="noStrike">
                <a:solidFill>
                  <a:srgbClr val="FF0000"/>
                </a:solidFill>
                <a:latin typeface="Consolas"/>
                <a:ea typeface="Consolas"/>
                <a:cs typeface="Consolas"/>
                <a:sym typeface="Consolas"/>
              </a:rPr>
              <a:t> src</a:t>
            </a:r>
            <a:r>
              <a:rPr b="0" i="0" lang="en-US" sz="1500" u="none" cap="none" strike="noStrike">
                <a:solidFill>
                  <a:srgbClr val="0000CD"/>
                </a:solidFill>
                <a:latin typeface="Consolas"/>
                <a:ea typeface="Consolas"/>
                <a:cs typeface="Consolas"/>
                <a:sym typeface="Consolas"/>
              </a:rPr>
              <a:t>="</a:t>
            </a:r>
            <a:r>
              <a:rPr b="0" i="0" lang="en-US" sz="1300" u="none" cap="none" strike="noStrike">
                <a:solidFill>
                  <a:srgbClr val="3F3F3F"/>
                </a:solidFill>
                <a:latin typeface="Century Gothic"/>
                <a:ea typeface="Century Gothic"/>
                <a:cs typeface="Century Gothic"/>
                <a:sym typeface="Century Gothic"/>
              </a:rPr>
              <a:t>https://media.giphy.com/media/l3q2u6MXJJEKiTZIY/giphy.gif</a:t>
            </a:r>
            <a:r>
              <a:rPr b="0" i="0" lang="en-US" sz="1500" u="none" cap="none" strike="noStrike">
                <a:solidFill>
                  <a:srgbClr val="0000CD"/>
                </a:solidFill>
                <a:latin typeface="Consolas"/>
                <a:ea typeface="Consolas"/>
                <a:cs typeface="Consolas"/>
                <a:sym typeface="Consolas"/>
              </a:rPr>
              <a:t>"</a:t>
            </a:r>
            <a:r>
              <a:rPr b="0" i="0" lang="en-US" sz="1500" u="none" cap="none" strike="noStrike">
                <a:solidFill>
                  <a:srgbClr val="FF0000"/>
                </a:solidFill>
                <a:latin typeface="Consolas"/>
                <a:ea typeface="Consolas"/>
                <a:cs typeface="Consolas"/>
                <a:sym typeface="Consolas"/>
              </a:rPr>
              <a:t> title="</a:t>
            </a:r>
            <a:r>
              <a:rPr b="0" i="0" lang="en-US" sz="1500" u="none" cap="none" strike="noStrike">
                <a:solidFill>
                  <a:srgbClr val="0000CD"/>
                </a:solidFill>
                <a:latin typeface="Consolas"/>
                <a:ea typeface="Consolas"/>
                <a:cs typeface="Consolas"/>
                <a:sym typeface="Consolas"/>
              </a:rPr>
              <a:t>girls</a:t>
            </a:r>
            <a:r>
              <a:rPr b="0" i="0" lang="en-US" sz="1500" u="none" cap="none" strike="noStrike">
                <a:solidFill>
                  <a:srgbClr val="FF0000"/>
                </a:solidFill>
                <a:latin typeface="Consolas"/>
                <a:ea typeface="Consolas"/>
                <a:cs typeface="Consolas"/>
                <a:sym typeface="Consolas"/>
              </a:rPr>
              <a:t>" alt</a:t>
            </a:r>
            <a:r>
              <a:rPr b="0" i="0" lang="en-US" sz="1500" u="none" cap="none" strike="noStrike">
                <a:solidFill>
                  <a:srgbClr val="0000CD"/>
                </a:solidFill>
                <a:latin typeface="Consolas"/>
                <a:ea typeface="Consolas"/>
                <a:cs typeface="Consolas"/>
                <a:sym typeface="Consolas"/>
              </a:rPr>
              <a:t>="Gif de dos chicas diciendo gracias"&gt;</a:t>
            </a:r>
            <a:endParaRPr b="0" i="0" sz="1500" u="none" cap="none" strike="noStrike">
              <a:solidFill>
                <a:srgbClr val="0000CD"/>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tablas</a:t>
            </a:r>
            <a:endParaRPr/>
          </a:p>
        </p:txBody>
      </p:sp>
      <p:sp>
        <p:nvSpPr>
          <p:cNvPr id="333" name="Google Shape;333;p42"/>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334" name="Google Shape;334;p42"/>
          <p:cNvSpPr txBox="1"/>
          <p:nvPr>
            <p:ph idx="1" type="body"/>
          </p:nvPr>
        </p:nvSpPr>
        <p:spPr>
          <a:xfrm>
            <a:off x="1154954" y="1547304"/>
            <a:ext cx="88257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Una tabla se escriben fila a fila, veamos un ejemplo:</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rPr lang="en-US"/>
              <a:t>															 En la pantalla:</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335" name="Google Shape;335;p42"/>
          <p:cNvSpPr txBox="1"/>
          <p:nvPr/>
        </p:nvSpPr>
        <p:spPr>
          <a:xfrm>
            <a:off x="8086600" y="2473175"/>
            <a:ext cx="3992700" cy="14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F3F3F"/>
                </a:solidFill>
                <a:latin typeface="Century Gothic"/>
                <a:ea typeface="Century Gothic"/>
                <a:cs typeface="Century Gothic"/>
                <a:sym typeface="Century Gothic"/>
              </a:rPr>
              <a:t>Nombre		Apellido	Edad</a:t>
            </a:r>
            <a:endParaRPr b="1"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Martina 	Diaz 		16</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Amparo		Wagner		15</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Valeria 		Smith 		17</a:t>
            </a:r>
            <a:endParaRPr b="0" i="0" sz="1400" u="none" cap="none" strike="noStrike">
              <a:solidFill>
                <a:srgbClr val="000000"/>
              </a:solidFill>
              <a:latin typeface="Arial"/>
              <a:ea typeface="Arial"/>
              <a:cs typeface="Arial"/>
              <a:sym typeface="Arial"/>
            </a:endParaRPr>
          </a:p>
        </p:txBody>
      </p:sp>
      <p:sp>
        <p:nvSpPr>
          <p:cNvPr id="336" name="Google Shape;336;p42"/>
          <p:cNvSpPr txBox="1"/>
          <p:nvPr/>
        </p:nvSpPr>
        <p:spPr>
          <a:xfrm>
            <a:off x="1752600" y="2819400"/>
            <a:ext cx="44961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table</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tr</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th</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Nombre</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/th</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th</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Apellido</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/th</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 </a:t>
            </a:r>
            <a:endParaRPr b="0" i="0" sz="1200" u="none" cap="none" strike="noStrike">
              <a:solidFill>
                <a:schemeClr val="dk1"/>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th</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Edad</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/th</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/tr</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tr</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Martina</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Diaz</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 </a:t>
            </a:r>
            <a:endParaRPr b="0" i="0" sz="1200" u="none" cap="none" strike="noStrike">
              <a:solidFill>
                <a:schemeClr val="dk1"/>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16</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/tr</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tr</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Amparo</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Wagner</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 </a:t>
            </a:r>
            <a:endParaRPr b="0" i="0" sz="1200" u="none" cap="none" strike="noStrike">
              <a:solidFill>
                <a:schemeClr val="dk1"/>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17</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/tr</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CD"/>
                </a:solidFill>
                <a:latin typeface="Consolas"/>
                <a:ea typeface="Consolas"/>
                <a:cs typeface="Consolas"/>
                <a:sym typeface="Consolas"/>
              </a:rPr>
              <a:t> &lt;</a:t>
            </a:r>
            <a:r>
              <a:rPr b="0" i="0" lang="en-US" sz="1200" u="none" cap="none" strike="noStrike">
                <a:solidFill>
                  <a:srgbClr val="A52A2A"/>
                </a:solidFill>
                <a:latin typeface="Consolas"/>
                <a:ea typeface="Consolas"/>
                <a:cs typeface="Consolas"/>
                <a:sym typeface="Consolas"/>
              </a:rPr>
              <a:t>tr</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Valeria</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Smith</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 </a:t>
            </a:r>
            <a:endParaRPr b="0" i="0" sz="1200" u="none" cap="none" strike="noStrike">
              <a:solidFill>
                <a:schemeClr val="dk1"/>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r>
              <a:rPr b="0" i="0" lang="en-US" sz="1200" u="none" cap="none" strike="noStrike">
                <a:solidFill>
                  <a:schemeClr val="dk1"/>
                </a:solidFill>
                <a:highlight>
                  <a:srgbClr val="FFFFFF"/>
                </a:highlight>
                <a:latin typeface="Consolas"/>
                <a:ea typeface="Consolas"/>
                <a:cs typeface="Consolas"/>
                <a:sym typeface="Consolas"/>
              </a:rPr>
              <a:t>17</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/td</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/tr</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/table</a:t>
            </a:r>
            <a:r>
              <a:rPr b="0" i="0" lang="en-US" sz="1200" u="none" cap="none" strike="noStrike">
                <a:solidFill>
                  <a:srgbClr val="0000CD"/>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p:txBody>
      </p:sp>
      <p:sp>
        <p:nvSpPr>
          <p:cNvPr id="337" name="Google Shape;337;p42"/>
          <p:cNvSpPr txBox="1"/>
          <p:nvPr/>
        </p:nvSpPr>
        <p:spPr>
          <a:xfrm>
            <a:off x="87700" y="3811700"/>
            <a:ext cx="1597800" cy="41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En el editor:		</a:t>
            </a:r>
            <a:endParaRPr b="0" i="0" sz="1400" u="none" cap="none" strike="noStrike">
              <a:solidFill>
                <a:srgbClr val="000000"/>
              </a:solidFill>
              <a:latin typeface="Arial"/>
              <a:ea typeface="Arial"/>
              <a:cs typeface="Arial"/>
              <a:sym typeface="Arial"/>
            </a:endParaRPr>
          </a:p>
        </p:txBody>
      </p:sp>
      <p:sp>
        <p:nvSpPr>
          <p:cNvPr id="338" name="Google Shape;338;p42"/>
          <p:cNvSpPr/>
          <p:nvPr/>
        </p:nvSpPr>
        <p:spPr>
          <a:xfrm>
            <a:off x="3901050" y="2473175"/>
            <a:ext cx="199200" cy="614400"/>
          </a:xfrm>
          <a:prstGeom prst="rightBrace">
            <a:avLst>
              <a:gd fmla="val 8333" name="adj1"/>
              <a:gd fmla="val 50000" name="adj2"/>
            </a:avLst>
          </a:prstGeom>
          <a:noFill/>
          <a:ln cap="flat" cmpd="sng" w="28575">
            <a:solidFill>
              <a:srgbClr val="5855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2"/>
          <p:cNvSpPr txBox="1"/>
          <p:nvPr/>
        </p:nvSpPr>
        <p:spPr>
          <a:xfrm>
            <a:off x="4111950" y="2522813"/>
            <a:ext cx="3000000" cy="51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855A0"/>
                </a:solidFill>
                <a:latin typeface="Century Gothic"/>
                <a:ea typeface="Century Gothic"/>
                <a:cs typeface="Century Gothic"/>
                <a:sym typeface="Century Gothic"/>
              </a:rPr>
              <a:t>Encabezado de la tabla</a:t>
            </a:r>
            <a:endParaRPr b="1" i="0" sz="1400" u="none" cap="none" strike="noStrike">
              <a:solidFill>
                <a:srgbClr val="5855A0"/>
              </a:solidFill>
              <a:latin typeface="Arial"/>
              <a:ea typeface="Arial"/>
              <a:cs typeface="Arial"/>
              <a:sym typeface="Arial"/>
            </a:endParaRPr>
          </a:p>
        </p:txBody>
      </p:sp>
      <p:sp>
        <p:nvSpPr>
          <p:cNvPr id="340" name="Google Shape;340;p42"/>
          <p:cNvSpPr/>
          <p:nvPr/>
        </p:nvSpPr>
        <p:spPr>
          <a:xfrm>
            <a:off x="4958828" y="2746044"/>
            <a:ext cx="3165475" cy="935725"/>
          </a:xfrm>
          <a:custGeom>
            <a:rect b="b" l="l" r="r" t="t"/>
            <a:pathLst>
              <a:path extrusionOk="0" h="37429" w="126619">
                <a:moveTo>
                  <a:pt x="273" y="9675"/>
                </a:moveTo>
                <a:cubicBezTo>
                  <a:pt x="273" y="13887"/>
                  <a:pt x="-819" y="19048"/>
                  <a:pt x="1980" y="22196"/>
                </a:cubicBezTo>
                <a:cubicBezTo>
                  <a:pt x="5193" y="25811"/>
                  <a:pt x="11431" y="25795"/>
                  <a:pt x="16208" y="25041"/>
                </a:cubicBezTo>
                <a:cubicBezTo>
                  <a:pt x="18911" y="24614"/>
                  <a:pt x="24261" y="22936"/>
                  <a:pt x="23038" y="20488"/>
                </a:cubicBezTo>
                <a:cubicBezTo>
                  <a:pt x="22071" y="18553"/>
                  <a:pt x="17648" y="22326"/>
                  <a:pt x="17916" y="24472"/>
                </a:cubicBezTo>
                <a:cubicBezTo>
                  <a:pt x="18570" y="29706"/>
                  <a:pt x="22457" y="35785"/>
                  <a:pt x="27591" y="36993"/>
                </a:cubicBezTo>
                <a:cubicBezTo>
                  <a:pt x="33558" y="38397"/>
                  <a:pt x="41730" y="35545"/>
                  <a:pt x="44665" y="30164"/>
                </a:cubicBezTo>
                <a:cubicBezTo>
                  <a:pt x="45592" y="28465"/>
                  <a:pt x="45404" y="24003"/>
                  <a:pt x="43527" y="24472"/>
                </a:cubicBezTo>
                <a:cubicBezTo>
                  <a:pt x="42363" y="24763"/>
                  <a:pt x="41851" y="26814"/>
                  <a:pt x="42388" y="27887"/>
                </a:cubicBezTo>
                <a:cubicBezTo>
                  <a:pt x="45502" y="34109"/>
                  <a:pt x="56454" y="34546"/>
                  <a:pt x="62877" y="31871"/>
                </a:cubicBezTo>
                <a:cubicBezTo>
                  <a:pt x="67460" y="29962"/>
                  <a:pt x="71551" y="25768"/>
                  <a:pt x="73121" y="21058"/>
                </a:cubicBezTo>
                <a:cubicBezTo>
                  <a:pt x="73873" y="18803"/>
                  <a:pt x="69068" y="16760"/>
                  <a:pt x="66861" y="17643"/>
                </a:cubicBezTo>
                <a:cubicBezTo>
                  <a:pt x="65963" y="18002"/>
                  <a:pt x="66292" y="19521"/>
                  <a:pt x="66292" y="20488"/>
                </a:cubicBezTo>
                <a:cubicBezTo>
                  <a:pt x="66292" y="30170"/>
                  <a:pt x="88648" y="28647"/>
                  <a:pt x="95317" y="21627"/>
                </a:cubicBezTo>
                <a:cubicBezTo>
                  <a:pt x="98594" y="18177"/>
                  <a:pt x="104055" y="12192"/>
                  <a:pt x="101009" y="8537"/>
                </a:cubicBezTo>
                <a:cubicBezTo>
                  <a:pt x="99651" y="6907"/>
                  <a:pt x="94748" y="5277"/>
                  <a:pt x="94748" y="7398"/>
                </a:cubicBezTo>
                <a:cubicBezTo>
                  <a:pt x="94748" y="10134"/>
                  <a:pt x="98957" y="11165"/>
                  <a:pt x="101578" y="11952"/>
                </a:cubicBezTo>
                <a:cubicBezTo>
                  <a:pt x="103076" y="12402"/>
                  <a:pt x="105025" y="14196"/>
                  <a:pt x="106131" y="13090"/>
                </a:cubicBezTo>
                <a:cubicBezTo>
                  <a:pt x="108182" y="11037"/>
                  <a:pt x="105786" y="6605"/>
                  <a:pt x="107838" y="4553"/>
                </a:cubicBezTo>
                <a:cubicBezTo>
                  <a:pt x="112394" y="-1"/>
                  <a:pt x="120177" y="0"/>
                  <a:pt x="126619" y="0"/>
                </a:cubicBezTo>
              </a:path>
            </a:pathLst>
          </a:custGeom>
          <a:noFill/>
          <a:ln cap="flat" cmpd="sng" w="28575">
            <a:solidFill>
              <a:srgbClr val="EB4485"/>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2"/>
          <p:cNvSpPr/>
          <p:nvPr/>
        </p:nvSpPr>
        <p:spPr>
          <a:xfrm rot="5400000">
            <a:off x="7928726" y="2664273"/>
            <a:ext cx="200400" cy="162300"/>
          </a:xfrm>
          <a:prstGeom prst="triangle">
            <a:avLst>
              <a:gd fmla="val 50000" name="adj"/>
            </a:avLst>
          </a:prstGeom>
          <a:solidFill>
            <a:srgbClr val="EB4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2"/>
          <p:cNvSpPr txBox="1"/>
          <p:nvPr/>
        </p:nvSpPr>
        <p:spPr>
          <a:xfrm>
            <a:off x="5422575" y="4518750"/>
            <a:ext cx="4776000" cy="148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Referencias:</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th = table head (encabezado)</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td = table data (datos de la tabla)</a:t>
            </a:r>
            <a:endParaRPr b="0" i="0" sz="1800" u="none" cap="none" strike="noStrike">
              <a:solidFill>
                <a:srgbClr val="3F3F3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Tr = table row (fila de la tabla)</a:t>
            </a:r>
            <a:endParaRPr b="0" i="0" sz="18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3"/>
          <p:cNvPicPr preferRelativeResize="0"/>
          <p:nvPr/>
        </p:nvPicPr>
        <p:blipFill rotWithShape="1">
          <a:blip r:embed="rId3">
            <a:alphaModFix/>
          </a:blip>
          <a:srcRect b="0" l="0" r="0" t="0"/>
          <a:stretch/>
        </p:blipFill>
        <p:spPr>
          <a:xfrm>
            <a:off x="1705975" y="2526873"/>
            <a:ext cx="8193377" cy="4093574"/>
          </a:xfrm>
          <a:prstGeom prst="rect">
            <a:avLst/>
          </a:prstGeom>
          <a:noFill/>
          <a:ln cap="flat" cmpd="sng" w="9525">
            <a:solidFill>
              <a:schemeClr val="dk1"/>
            </a:solidFill>
            <a:prstDash val="solid"/>
            <a:round/>
            <a:headEnd len="sm" w="sm" type="none"/>
            <a:tailEnd len="sm" w="sm" type="none"/>
          </a:ln>
        </p:spPr>
      </p:pic>
      <p:sp>
        <p:nvSpPr>
          <p:cNvPr id="348" name="Google Shape;348;p43"/>
          <p:cNvSpPr txBox="1"/>
          <p:nvPr>
            <p:ph type="title"/>
          </p:nvPr>
        </p:nvSpPr>
        <p:spPr>
          <a:xfrm>
            <a:off x="1154950" y="646000"/>
            <a:ext cx="9454200" cy="707100"/>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solidFill>
                  <a:srgbClr val="D7EE49"/>
                </a:solidFill>
              </a:rPr>
              <a:t>4to Paso: Complementando la web</a:t>
            </a:r>
            <a:endParaRPr b="0" i="0" sz="3600" u="none" cap="none" strike="noStrike">
              <a:solidFill>
                <a:srgbClr val="D7EE49"/>
              </a:solidFill>
              <a:latin typeface="Century Gothic"/>
              <a:ea typeface="Century Gothic"/>
              <a:cs typeface="Century Gothic"/>
              <a:sym typeface="Century Gothic"/>
            </a:endParaRPr>
          </a:p>
        </p:txBody>
      </p:sp>
      <p:sp>
        <p:nvSpPr>
          <p:cNvPr id="349" name="Google Shape;349;p43"/>
          <p:cNvSpPr txBox="1"/>
          <p:nvPr>
            <p:ph idx="1" type="body"/>
          </p:nvPr>
        </p:nvSpPr>
        <p:spPr>
          <a:xfrm>
            <a:off x="1154946" y="1394900"/>
            <a:ext cx="93540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1. Agregamos una tabla</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2. Agregamos abajo de la tabla, una o dos imágenes:</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350" name="Google Shape;350;p43"/>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351" name="Google Shape;351;p43"/>
          <p:cNvPicPr preferRelativeResize="0"/>
          <p:nvPr/>
        </p:nvPicPr>
        <p:blipFill rotWithShape="1">
          <a:blip r:embed="rId4">
            <a:alphaModFix/>
          </a:blip>
          <a:srcRect b="0" l="0" r="0" t="0"/>
          <a:stretch/>
        </p:blipFill>
        <p:spPr>
          <a:xfrm>
            <a:off x="9667626" y="319425"/>
            <a:ext cx="1199150" cy="11304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Etiqueta de HTML: div</a:t>
            </a:r>
            <a:endParaRPr b="0" i="0" sz="3600" u="none" cap="none" strike="noStrike">
              <a:solidFill>
                <a:srgbClr val="5855A0"/>
              </a:solidFill>
              <a:latin typeface="Century Gothic"/>
              <a:ea typeface="Century Gothic"/>
              <a:cs typeface="Century Gothic"/>
              <a:sym typeface="Century Gothic"/>
            </a:endParaRPr>
          </a:p>
        </p:txBody>
      </p:sp>
      <p:sp>
        <p:nvSpPr>
          <p:cNvPr id="357" name="Google Shape;357;p44"/>
          <p:cNvSpPr txBox="1"/>
          <p:nvPr>
            <p:ph idx="1" type="body"/>
          </p:nvPr>
        </p:nvSpPr>
        <p:spPr>
          <a:xfrm>
            <a:off x="1154950" y="1547300"/>
            <a:ext cx="93795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Es una de las más usadas! Permite agrupar elementos en un solo bloque.</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Se usa como si fuera un "contenedor" de otras etiquetas</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Cuando lo vemos por pantalla, notaremos que los elementos que div contiene siempre empiezan en una línea nueva… pero además de esto no haría otra diferencia en la presentación de la página</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457200" lvl="0" marL="32004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div</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h3</a:t>
            </a:r>
            <a:r>
              <a:rPr lang="en-US" sz="1200">
                <a:solidFill>
                  <a:srgbClr val="0000CD"/>
                </a:solidFill>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Hola Mundo</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/h3</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highlight>
                  <a:srgbClr val="FFFFFF"/>
                </a:highlight>
                <a:latin typeface="Consolas"/>
                <a:ea typeface="Consolas"/>
                <a:cs typeface="Consolas"/>
                <a:sym typeface="Consolas"/>
              </a:rPr>
              <a:t>  									</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Esto es un párrafo</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457200" lvl="0" marL="3200400" marR="0" rtl="0" algn="l">
              <a:lnSpc>
                <a:spcPct val="100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/div</a:t>
            </a:r>
            <a:r>
              <a:rPr lang="en-US" sz="1200">
                <a:solidFill>
                  <a:srgbClr val="0000CD"/>
                </a:solidFill>
                <a:latin typeface="Consolas"/>
                <a:ea typeface="Consolas"/>
                <a:cs typeface="Consolas"/>
                <a:sym typeface="Consolas"/>
              </a:rPr>
              <a:t>&gt;</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358" name="Google Shape;358;p44"/>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txBox="1"/>
          <p:nvPr>
            <p:ph type="title"/>
          </p:nvPr>
        </p:nvSpPr>
        <p:spPr>
          <a:xfrm>
            <a:off x="1154954" y="645995"/>
            <a:ext cx="8761500" cy="707100"/>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solidFill>
                  <a:srgbClr val="D7EE49"/>
                </a:solidFill>
              </a:rPr>
              <a:t>5to paso: Agregamos div</a:t>
            </a:r>
            <a:endParaRPr b="0" i="0" sz="3600" u="none" cap="none" strike="noStrike">
              <a:solidFill>
                <a:srgbClr val="D7EE49"/>
              </a:solidFill>
              <a:latin typeface="Century Gothic"/>
              <a:ea typeface="Century Gothic"/>
              <a:cs typeface="Century Gothic"/>
              <a:sym typeface="Century Gothic"/>
            </a:endParaRPr>
          </a:p>
        </p:txBody>
      </p:sp>
      <p:sp>
        <p:nvSpPr>
          <p:cNvPr id="364" name="Google Shape;364;p45"/>
          <p:cNvSpPr txBox="1"/>
          <p:nvPr>
            <p:ph idx="1" type="body"/>
          </p:nvPr>
        </p:nvSpPr>
        <p:spPr>
          <a:xfrm>
            <a:off x="1154950" y="1547300"/>
            <a:ext cx="10270200" cy="378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1. Localicemos la imagen que incluímos en nuestro código. Ubicaremos esa etiqueta dentro de un div y además agregaremos otra etiqueta </a:t>
            </a:r>
            <a:r>
              <a:rPr b="1" lang="en-US"/>
              <a:t>&lt;p&gt;</a:t>
            </a:r>
            <a:r>
              <a:rPr lang="en-US"/>
              <a:t> que contenga una descripción.</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365" name="Google Shape;365;p45"/>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366" name="Google Shape;366;p45"/>
          <p:cNvPicPr preferRelativeResize="0"/>
          <p:nvPr/>
        </p:nvPicPr>
        <p:blipFill rotWithShape="1">
          <a:blip r:embed="rId3">
            <a:alphaModFix/>
          </a:blip>
          <a:srcRect b="0" l="0" r="0" t="0"/>
          <a:stretch/>
        </p:blipFill>
        <p:spPr>
          <a:xfrm>
            <a:off x="281625" y="3332975"/>
            <a:ext cx="11783623" cy="1587475"/>
          </a:xfrm>
          <a:prstGeom prst="rect">
            <a:avLst/>
          </a:prstGeom>
          <a:noFill/>
          <a:ln>
            <a:noFill/>
          </a:ln>
        </p:spPr>
      </p:pic>
      <p:pic>
        <p:nvPicPr>
          <p:cNvPr id="367" name="Google Shape;367;p45"/>
          <p:cNvPicPr preferRelativeResize="0"/>
          <p:nvPr/>
        </p:nvPicPr>
        <p:blipFill rotWithShape="1">
          <a:blip r:embed="rId4">
            <a:alphaModFix/>
          </a:blip>
          <a:srcRect b="0" l="0" r="0" t="0"/>
          <a:stretch/>
        </p:blipFill>
        <p:spPr>
          <a:xfrm>
            <a:off x="9667626" y="319425"/>
            <a:ext cx="1199150" cy="1130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6"/>
          <p:cNvPicPr preferRelativeResize="0"/>
          <p:nvPr/>
        </p:nvPicPr>
        <p:blipFill rotWithShape="1">
          <a:blip r:embed="rId3">
            <a:alphaModFix/>
          </a:blip>
          <a:srcRect b="0" l="0" r="0" t="0"/>
          <a:stretch/>
        </p:blipFill>
        <p:spPr>
          <a:xfrm>
            <a:off x="3257700" y="2081500"/>
            <a:ext cx="4508200" cy="2542599"/>
          </a:xfrm>
          <a:prstGeom prst="rect">
            <a:avLst/>
          </a:prstGeom>
          <a:noFill/>
          <a:ln>
            <a:noFill/>
          </a:ln>
        </p:spPr>
      </p:pic>
      <p:sp>
        <p:nvSpPr>
          <p:cNvPr id="373" name="Google Shape;373;p46"/>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input</a:t>
            </a:r>
            <a:endParaRPr/>
          </a:p>
        </p:txBody>
      </p:sp>
      <p:sp>
        <p:nvSpPr>
          <p:cNvPr id="374" name="Google Shape;374;p46"/>
          <p:cNvSpPr txBox="1"/>
          <p:nvPr>
            <p:ph idx="1" type="body"/>
          </p:nvPr>
        </p:nvSpPr>
        <p:spPr>
          <a:xfrm>
            <a:off x="1012650" y="1709375"/>
            <a:ext cx="99288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Input significa entrada… y se utiliza para la entrada de datos por parte del usuario. Miremos este ejemplo:</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Donde ingresamos los datos de búsqueda...es un elemento input de HTML !</a:t>
            </a:r>
            <a:endParaRPr/>
          </a:p>
          <a:p>
            <a:pPr indent="0" lvl="0" marL="0" rtl="0" algn="l">
              <a:lnSpc>
                <a:spcPct val="100000"/>
              </a:lnSpc>
              <a:spcBef>
                <a:spcPts val="0"/>
              </a:spcBef>
              <a:spcAft>
                <a:spcPts val="0"/>
              </a:spcAft>
              <a:buSzPts val="1440"/>
              <a:buNone/>
            </a:pPr>
            <a:r>
              <a:t/>
            </a:r>
            <a:endParaRPr/>
          </a:p>
          <a:p>
            <a:pPr indent="0" lvl="0" marL="0" rtl="0" algn="ctr">
              <a:lnSpc>
                <a:spcPct val="115000"/>
              </a:lnSpc>
              <a:spcBef>
                <a:spcPts val="0"/>
              </a:spcBef>
              <a:spcAft>
                <a:spcPts val="0"/>
              </a:spcAft>
              <a:buClr>
                <a:schemeClr val="dk1"/>
              </a:buClr>
              <a:buSzPts val="1100"/>
              <a:buFont typeface="Arial"/>
              <a:buNone/>
            </a:pP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input</a:t>
            </a:r>
            <a:r>
              <a:rPr lang="en-US" sz="1500">
                <a:solidFill>
                  <a:srgbClr val="FF0000"/>
                </a:solidFill>
                <a:latin typeface="Consolas"/>
                <a:ea typeface="Consolas"/>
                <a:cs typeface="Consolas"/>
                <a:sym typeface="Consolas"/>
              </a:rPr>
              <a:t> type</a:t>
            </a:r>
            <a:r>
              <a:rPr lang="en-US" sz="1500">
                <a:solidFill>
                  <a:srgbClr val="0000CD"/>
                </a:solidFill>
                <a:latin typeface="Consolas"/>
                <a:ea typeface="Consolas"/>
                <a:cs typeface="Consolas"/>
                <a:sym typeface="Consolas"/>
              </a:rPr>
              <a:t>="text"</a:t>
            </a:r>
            <a:r>
              <a:rPr lang="en-US" sz="1500">
                <a:solidFill>
                  <a:srgbClr val="FF0000"/>
                </a:solidFill>
                <a:latin typeface="Consolas"/>
                <a:ea typeface="Consolas"/>
                <a:cs typeface="Consolas"/>
                <a:sym typeface="Consolas"/>
              </a:rPr>
              <a:t> name</a:t>
            </a:r>
            <a:r>
              <a:rPr lang="en-US" sz="1500">
                <a:solidFill>
                  <a:srgbClr val="0000CD"/>
                </a:solidFill>
                <a:latin typeface="Consolas"/>
                <a:ea typeface="Consolas"/>
                <a:cs typeface="Consolas"/>
                <a:sym typeface="Consolas"/>
              </a:rPr>
              <a:t>="busqueda"&gt;</a:t>
            </a:r>
            <a:endParaRPr sz="1500">
              <a:solidFill>
                <a:srgbClr val="0000CD"/>
              </a:solidFill>
              <a:latin typeface="Consolas"/>
              <a:ea typeface="Consolas"/>
              <a:cs typeface="Consolas"/>
              <a:sym typeface="Consolas"/>
            </a:endParaRPr>
          </a:p>
          <a:p>
            <a:pPr indent="0" lvl="0" marL="0" rtl="0" algn="l">
              <a:lnSpc>
                <a:spcPct val="100000"/>
              </a:lnSpc>
              <a:spcBef>
                <a:spcPts val="0"/>
              </a:spcBef>
              <a:spcAft>
                <a:spcPts val="0"/>
              </a:spcAft>
              <a:buSzPts val="1440"/>
              <a:buNone/>
            </a:pPr>
            <a:r>
              <a:t/>
            </a:r>
            <a:endParaRPr/>
          </a:p>
        </p:txBody>
      </p:sp>
      <p:sp>
        <p:nvSpPr>
          <p:cNvPr id="375" name="Google Shape;375;p46"/>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input</a:t>
            </a:r>
            <a:endParaRPr/>
          </a:p>
        </p:txBody>
      </p:sp>
      <p:sp>
        <p:nvSpPr>
          <p:cNvPr id="381" name="Google Shape;381;p47"/>
          <p:cNvSpPr txBox="1"/>
          <p:nvPr>
            <p:ph idx="1" type="body"/>
          </p:nvPr>
        </p:nvSpPr>
        <p:spPr>
          <a:xfrm>
            <a:off x="1154950" y="1547300"/>
            <a:ext cx="98292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La etiqueta input NO TIENE ETIQUETA DE CIERRE, porque es simplemente un espacio para ingresar datos.</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Puede tener varios atributos, los más frecuentes son:</a:t>
            </a:r>
            <a:endParaRPr/>
          </a:p>
          <a:p>
            <a:pPr indent="0" lvl="0" marL="0" marR="0" rtl="0" algn="l">
              <a:lnSpc>
                <a:spcPct val="100000"/>
              </a:lnSpc>
              <a:spcBef>
                <a:spcPts val="0"/>
              </a:spcBef>
              <a:spcAft>
                <a:spcPts val="0"/>
              </a:spcAft>
              <a:buSzPts val="1440"/>
              <a:buNone/>
            </a:pPr>
            <a:r>
              <a:t/>
            </a:r>
            <a:endParaRPr/>
          </a:p>
          <a:p>
            <a:pPr indent="-285750" lvl="1" marL="742950" marR="0" rtl="0" algn="l">
              <a:lnSpc>
                <a:spcPct val="100000"/>
              </a:lnSpc>
              <a:spcBef>
                <a:spcPts val="0"/>
              </a:spcBef>
              <a:spcAft>
                <a:spcPts val="0"/>
              </a:spcAft>
              <a:buClr>
                <a:srgbClr val="EB4485"/>
              </a:buClr>
              <a:buSzPts val="1280"/>
              <a:buFont typeface="Noto Sans Symbols"/>
              <a:buChar char="▶"/>
            </a:pPr>
            <a:r>
              <a:rPr lang="en-US"/>
              <a:t>Type (tipo) : indica el tipo de datos que se va a ingresar. Hay muchos! Algunos son:</a:t>
            </a:r>
            <a:endParaRPr/>
          </a:p>
          <a:p>
            <a:pPr indent="-228600" lvl="2" marL="1143000" rtl="0" algn="l">
              <a:lnSpc>
                <a:spcPct val="100000"/>
              </a:lnSpc>
              <a:spcBef>
                <a:spcPts val="0"/>
              </a:spcBef>
              <a:spcAft>
                <a:spcPts val="0"/>
              </a:spcAft>
              <a:buSzPts val="1120"/>
              <a:buChar char="▶"/>
            </a:pPr>
            <a:r>
              <a:rPr lang="en-US"/>
              <a:t>type="text" : para ingresar texto </a:t>
            </a:r>
            <a:endParaRPr/>
          </a:p>
          <a:p>
            <a:pPr indent="-228600" lvl="2" marL="1143000" rtl="0" algn="l">
              <a:lnSpc>
                <a:spcPct val="100000"/>
              </a:lnSpc>
              <a:spcBef>
                <a:spcPts val="0"/>
              </a:spcBef>
              <a:spcAft>
                <a:spcPts val="0"/>
              </a:spcAft>
              <a:buSzPts val="1120"/>
              <a:buChar char="▶"/>
            </a:pPr>
            <a:r>
              <a:rPr lang="en-US"/>
              <a:t>type="password" : oculta los caracteres y se utiliza para las contraseñas</a:t>
            </a:r>
            <a:endParaRPr/>
          </a:p>
          <a:p>
            <a:pPr indent="-228600" lvl="2" marL="1143000" rtl="0" algn="l">
              <a:lnSpc>
                <a:spcPct val="100000"/>
              </a:lnSpc>
              <a:spcBef>
                <a:spcPts val="0"/>
              </a:spcBef>
              <a:spcAft>
                <a:spcPts val="0"/>
              </a:spcAft>
              <a:buSzPts val="1120"/>
              <a:buChar char="▶"/>
            </a:pPr>
            <a:r>
              <a:rPr lang="en-US"/>
              <a:t>type="submit" : para enviar los datos de un formulario</a:t>
            </a:r>
            <a:endParaRPr/>
          </a:p>
          <a:p>
            <a:pPr indent="-228600" lvl="2" marL="1143000" rtl="0" algn="l">
              <a:lnSpc>
                <a:spcPct val="100000"/>
              </a:lnSpc>
              <a:spcBef>
                <a:spcPts val="0"/>
              </a:spcBef>
              <a:spcAft>
                <a:spcPts val="0"/>
              </a:spcAft>
              <a:buSzPts val="1120"/>
              <a:buChar char="▶"/>
            </a:pPr>
            <a:r>
              <a:rPr lang="en-US"/>
              <a:t>type="number" : para ingresar datos numéricos</a:t>
            </a:r>
            <a:endParaRPr/>
          </a:p>
          <a:p>
            <a:pPr indent="0" lvl="0" marL="0" rtl="0" algn="l">
              <a:lnSpc>
                <a:spcPct val="100000"/>
              </a:lnSpc>
              <a:spcBef>
                <a:spcPts val="0"/>
              </a:spcBef>
              <a:spcAft>
                <a:spcPts val="0"/>
              </a:spcAft>
              <a:buSzPts val="1440"/>
              <a:buNone/>
            </a:pPr>
            <a:r>
              <a:t/>
            </a:r>
            <a:endParaRPr/>
          </a:p>
          <a:p>
            <a:pPr indent="-285750" lvl="1" marL="742950" rtl="0" algn="l">
              <a:lnSpc>
                <a:spcPct val="100000"/>
              </a:lnSpc>
              <a:spcBef>
                <a:spcPts val="0"/>
              </a:spcBef>
              <a:spcAft>
                <a:spcPts val="0"/>
              </a:spcAft>
              <a:buClr>
                <a:srgbClr val="EB4485"/>
              </a:buClr>
              <a:buSzPts val="1280"/>
              <a:buFont typeface="Noto Sans Symbols"/>
              <a:buChar char="▶"/>
            </a:pPr>
            <a:r>
              <a:rPr lang="en-US"/>
              <a:t>Name (nombre) : cada input debe tener un nombre, en general se lo llama como el dato que van a recibir</a:t>
            </a:r>
            <a:endParaRPr/>
          </a:p>
          <a:p>
            <a:pPr indent="0" lvl="0" marL="457200" rtl="0" algn="l">
              <a:lnSpc>
                <a:spcPct val="100000"/>
              </a:lnSpc>
              <a:spcBef>
                <a:spcPts val="0"/>
              </a:spcBef>
              <a:spcAft>
                <a:spcPts val="0"/>
              </a:spcAft>
              <a:buSzPts val="1440"/>
              <a:buNone/>
            </a:pPr>
            <a:r>
              <a:t/>
            </a:r>
            <a:endParaRPr/>
          </a:p>
          <a:p>
            <a:pPr indent="-285750" lvl="1" marL="742950" rtl="0" algn="l">
              <a:lnSpc>
                <a:spcPct val="100000"/>
              </a:lnSpc>
              <a:spcBef>
                <a:spcPts val="0"/>
              </a:spcBef>
              <a:spcAft>
                <a:spcPts val="0"/>
              </a:spcAft>
              <a:buClr>
                <a:srgbClr val="EB4485"/>
              </a:buClr>
              <a:buSzPts val="1280"/>
              <a:buFont typeface="Noto Sans Symbols"/>
              <a:buChar char="▶"/>
            </a:pPr>
            <a:r>
              <a:rPr lang="en-US"/>
              <a:t>Value (valor) : el valor inicial del input. Si queremos que se cargue un valor por defecto: </a:t>
            </a:r>
            <a:endParaRPr/>
          </a:p>
          <a:p>
            <a:pPr indent="0" lvl="0" marL="457200" rtl="0" algn="l">
              <a:lnSpc>
                <a:spcPct val="100000"/>
              </a:lnSpc>
              <a:spcBef>
                <a:spcPts val="0"/>
              </a:spcBef>
              <a:spcAft>
                <a:spcPts val="0"/>
              </a:spcAft>
              <a:buSzPts val="1440"/>
              <a:buNone/>
            </a:pPr>
            <a:r>
              <a:t/>
            </a:r>
            <a:endParaRPr sz="1500">
              <a:solidFill>
                <a:srgbClr val="0000CD"/>
              </a:solidFill>
              <a:latin typeface="Consolas"/>
              <a:ea typeface="Consolas"/>
              <a:cs typeface="Consolas"/>
              <a:sym typeface="Consolas"/>
            </a:endParaRPr>
          </a:p>
          <a:p>
            <a:pPr indent="0" lvl="0" marL="457200" rtl="0" algn="l">
              <a:lnSpc>
                <a:spcPct val="100000"/>
              </a:lnSpc>
              <a:spcBef>
                <a:spcPts val="0"/>
              </a:spcBef>
              <a:spcAft>
                <a:spcPts val="0"/>
              </a:spcAft>
              <a:buSzPts val="1440"/>
              <a:buNone/>
            </a:pP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input</a:t>
            </a:r>
            <a:r>
              <a:rPr lang="en-US" sz="1500">
                <a:solidFill>
                  <a:srgbClr val="FF0000"/>
                </a:solidFill>
                <a:latin typeface="Consolas"/>
                <a:ea typeface="Consolas"/>
                <a:cs typeface="Consolas"/>
                <a:sym typeface="Consolas"/>
              </a:rPr>
              <a:t> type</a:t>
            </a:r>
            <a:r>
              <a:rPr lang="en-US" sz="1500">
                <a:solidFill>
                  <a:srgbClr val="0000CD"/>
                </a:solidFill>
                <a:latin typeface="Consolas"/>
                <a:ea typeface="Consolas"/>
                <a:cs typeface="Consolas"/>
                <a:sym typeface="Consolas"/>
              </a:rPr>
              <a:t>="text"</a:t>
            </a:r>
            <a:r>
              <a:rPr lang="en-US" sz="1500">
                <a:solidFill>
                  <a:srgbClr val="FF0000"/>
                </a:solidFill>
                <a:latin typeface="Consolas"/>
                <a:ea typeface="Consolas"/>
                <a:cs typeface="Consolas"/>
                <a:sym typeface="Consolas"/>
              </a:rPr>
              <a:t> name</a:t>
            </a:r>
            <a:r>
              <a:rPr lang="en-US" sz="1500">
                <a:solidFill>
                  <a:srgbClr val="0000CD"/>
                </a:solidFill>
                <a:latin typeface="Consolas"/>
                <a:ea typeface="Consolas"/>
                <a:cs typeface="Consolas"/>
                <a:sym typeface="Consolas"/>
              </a:rPr>
              <a:t>="nombre" </a:t>
            </a:r>
            <a:r>
              <a:rPr lang="en-US" sz="1500">
                <a:solidFill>
                  <a:srgbClr val="FF0000"/>
                </a:solidFill>
                <a:latin typeface="Consolas"/>
                <a:ea typeface="Consolas"/>
                <a:cs typeface="Consolas"/>
                <a:sym typeface="Consolas"/>
              </a:rPr>
              <a:t>value</a:t>
            </a:r>
            <a:r>
              <a:rPr lang="en-US" sz="1500">
                <a:solidFill>
                  <a:srgbClr val="0000CD"/>
                </a:solidFill>
                <a:latin typeface="Consolas"/>
                <a:ea typeface="Consolas"/>
                <a:cs typeface="Consolas"/>
                <a:sym typeface="Consolas"/>
              </a:rPr>
              <a:t>="John"&gt;</a:t>
            </a:r>
            <a:endParaRPr/>
          </a:p>
          <a:p>
            <a:pPr indent="0" lvl="0" marL="457200" rtl="0" algn="l">
              <a:lnSpc>
                <a:spcPct val="100000"/>
              </a:lnSpc>
              <a:spcBef>
                <a:spcPts val="0"/>
              </a:spcBef>
              <a:spcAft>
                <a:spcPts val="0"/>
              </a:spcAft>
              <a:buSzPts val="1440"/>
              <a:buNone/>
            </a:pPr>
            <a:r>
              <a:t/>
            </a:r>
            <a:endParaRPr/>
          </a:p>
          <a:p>
            <a:pPr indent="0" lvl="0" marL="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382" name="Google Shape;382;p47"/>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383" name="Google Shape;383;p47"/>
          <p:cNvPicPr preferRelativeResize="0"/>
          <p:nvPr/>
        </p:nvPicPr>
        <p:blipFill rotWithShape="1">
          <a:blip r:embed="rId3">
            <a:alphaModFix/>
          </a:blip>
          <a:srcRect b="0" l="0" r="0" t="0"/>
          <a:stretch/>
        </p:blipFill>
        <p:spPr>
          <a:xfrm>
            <a:off x="7434475" y="5948500"/>
            <a:ext cx="2682425" cy="394475"/>
          </a:xfrm>
          <a:prstGeom prst="rect">
            <a:avLst/>
          </a:prstGeom>
          <a:noFill/>
          <a:ln>
            <a:noFill/>
          </a:ln>
        </p:spPr>
      </p:pic>
      <p:sp>
        <p:nvSpPr>
          <p:cNvPr id="384" name="Google Shape;384;p47"/>
          <p:cNvSpPr txBox="1"/>
          <p:nvPr/>
        </p:nvSpPr>
        <p:spPr>
          <a:xfrm>
            <a:off x="7855125" y="5505125"/>
            <a:ext cx="1408200" cy="394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F3F3F"/>
                </a:solidFill>
                <a:latin typeface="Century Gothic"/>
                <a:ea typeface="Century Gothic"/>
                <a:cs typeface="Century Gothic"/>
                <a:sym typeface="Century Gothic"/>
              </a:rPr>
              <a:t>En pantalla: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radio buttons</a:t>
            </a:r>
            <a:endParaRPr/>
          </a:p>
        </p:txBody>
      </p:sp>
      <p:sp>
        <p:nvSpPr>
          <p:cNvPr id="390" name="Google Shape;390;p48"/>
          <p:cNvSpPr txBox="1"/>
          <p:nvPr>
            <p:ph idx="1" type="body"/>
          </p:nvPr>
        </p:nvSpPr>
        <p:spPr>
          <a:xfrm>
            <a:off x="1154950" y="1547300"/>
            <a:ext cx="97722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Algo que también es muy frecuente de ver es este estilo de input:</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Para lograr esto deberíamos tener:</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rPr lang="en-US"/>
              <a:t>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Notemos que los 3 input tienen el mismo nombre pero diferentes valores. Esto es necesario para que el mecanismo de selección pueda funcionar.</a:t>
            </a:r>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Checked es un atributo, que indica cual de los inputs debe estar marcado por defecto</a:t>
            </a:r>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b="1" lang="en-US"/>
              <a:t>&lt;br&gt;</a:t>
            </a:r>
            <a:r>
              <a:rPr lang="en-US"/>
              <a:t> no es más que un salto de línea se puede utilizar con todas las etiquetas</a:t>
            </a:r>
            <a:endParaRPr/>
          </a:p>
          <a:p>
            <a:pPr indent="0" lvl="0" marL="0" rtl="0" algn="l">
              <a:lnSpc>
                <a:spcPct val="100000"/>
              </a:lnSpc>
              <a:spcBef>
                <a:spcPts val="0"/>
              </a:spcBef>
              <a:spcAft>
                <a:spcPts val="0"/>
              </a:spcAft>
              <a:buSzPts val="1440"/>
              <a:buNone/>
            </a:pPr>
            <a:r>
              <a:t/>
            </a:r>
            <a:endParaRPr/>
          </a:p>
        </p:txBody>
      </p:sp>
      <p:sp>
        <p:nvSpPr>
          <p:cNvPr id="391" name="Google Shape;391;p48"/>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392" name="Google Shape;392;p48"/>
          <p:cNvPicPr preferRelativeResize="0"/>
          <p:nvPr/>
        </p:nvPicPr>
        <p:blipFill rotWithShape="1">
          <a:blip r:embed="rId3">
            <a:alphaModFix/>
          </a:blip>
          <a:srcRect b="0" l="0" r="0" t="0"/>
          <a:stretch/>
        </p:blipFill>
        <p:spPr>
          <a:xfrm>
            <a:off x="9252450" y="1281500"/>
            <a:ext cx="1496475" cy="1019725"/>
          </a:xfrm>
          <a:prstGeom prst="rect">
            <a:avLst/>
          </a:prstGeom>
          <a:noFill/>
          <a:ln>
            <a:noFill/>
          </a:ln>
        </p:spPr>
      </p:pic>
      <p:sp>
        <p:nvSpPr>
          <p:cNvPr id="393" name="Google Shape;393;p48"/>
          <p:cNvSpPr txBox="1"/>
          <p:nvPr/>
        </p:nvSpPr>
        <p:spPr>
          <a:xfrm>
            <a:off x="2262300" y="2832350"/>
            <a:ext cx="7213800" cy="95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input</a:t>
            </a:r>
            <a:r>
              <a:rPr b="0" i="0" lang="en-US" sz="1500" u="none" cap="none" strike="noStrike">
                <a:solidFill>
                  <a:srgbClr val="FF0000"/>
                </a:solidFill>
                <a:latin typeface="Consolas"/>
                <a:ea typeface="Consolas"/>
                <a:cs typeface="Consolas"/>
                <a:sym typeface="Consolas"/>
              </a:rPr>
              <a:t> type</a:t>
            </a:r>
            <a:r>
              <a:rPr b="0" i="0" lang="en-US" sz="1500" u="none" cap="none" strike="noStrike">
                <a:solidFill>
                  <a:srgbClr val="0000CD"/>
                </a:solidFill>
                <a:latin typeface="Consolas"/>
                <a:ea typeface="Consolas"/>
                <a:cs typeface="Consolas"/>
                <a:sym typeface="Consolas"/>
              </a:rPr>
              <a:t>="radio"</a:t>
            </a:r>
            <a:r>
              <a:rPr b="0" i="0" lang="en-US" sz="1500" u="none" cap="none" strike="noStrike">
                <a:solidFill>
                  <a:srgbClr val="FF0000"/>
                </a:solidFill>
                <a:latin typeface="Consolas"/>
                <a:ea typeface="Consolas"/>
                <a:cs typeface="Consolas"/>
                <a:sym typeface="Consolas"/>
              </a:rPr>
              <a:t> name</a:t>
            </a:r>
            <a:r>
              <a:rPr b="0" i="0" lang="en-US" sz="1500" u="none" cap="none" strike="noStrike">
                <a:solidFill>
                  <a:srgbClr val="0000CD"/>
                </a:solidFill>
                <a:latin typeface="Consolas"/>
                <a:ea typeface="Consolas"/>
                <a:cs typeface="Consolas"/>
                <a:sym typeface="Consolas"/>
              </a:rPr>
              <a:t>="gender"</a:t>
            </a:r>
            <a:r>
              <a:rPr b="0" i="0" lang="en-US" sz="1500" u="none" cap="none" strike="noStrike">
                <a:solidFill>
                  <a:srgbClr val="FF0000"/>
                </a:solidFill>
                <a:latin typeface="Consolas"/>
                <a:ea typeface="Consolas"/>
                <a:cs typeface="Consolas"/>
                <a:sym typeface="Consolas"/>
              </a:rPr>
              <a:t> value</a:t>
            </a:r>
            <a:r>
              <a:rPr b="0" i="0" lang="en-US" sz="1500" u="none" cap="none" strike="noStrike">
                <a:solidFill>
                  <a:srgbClr val="0000CD"/>
                </a:solidFill>
                <a:latin typeface="Consolas"/>
                <a:ea typeface="Consolas"/>
                <a:cs typeface="Consolas"/>
                <a:sym typeface="Consolas"/>
              </a:rPr>
              <a:t>="male"</a:t>
            </a:r>
            <a:r>
              <a:rPr b="0" i="0" lang="en-US" sz="1500" u="none" cap="none" strike="noStrike">
                <a:solidFill>
                  <a:srgbClr val="FF0000"/>
                </a:solidFill>
                <a:latin typeface="Consolas"/>
                <a:ea typeface="Consolas"/>
                <a:cs typeface="Consolas"/>
                <a:sym typeface="Consolas"/>
              </a:rPr>
              <a:t> checked</a:t>
            </a:r>
            <a:r>
              <a:rPr b="0" i="0" lang="en-US" sz="1500" u="none" cap="none" strike="noStrike">
                <a:solidFill>
                  <a:srgbClr val="0000CD"/>
                </a:solidFill>
                <a:latin typeface="Consolas"/>
                <a:ea typeface="Consolas"/>
                <a:cs typeface="Consolas"/>
                <a:sym typeface="Consolas"/>
              </a:rPr>
              <a:t>&gt;</a:t>
            </a:r>
            <a:r>
              <a:rPr b="0" i="0" lang="en-US" sz="1500" u="none" cap="none" strike="noStrike">
                <a:solidFill>
                  <a:schemeClr val="dk1"/>
                </a:solidFill>
                <a:highlight>
                  <a:srgbClr val="FFFFFF"/>
                </a:highlight>
                <a:latin typeface="Consolas"/>
                <a:ea typeface="Consolas"/>
                <a:cs typeface="Consolas"/>
                <a:sym typeface="Consolas"/>
              </a:rPr>
              <a:t> Male</a:t>
            </a: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br</a:t>
            </a:r>
            <a:r>
              <a:rPr b="0" i="0" lang="en-US" sz="1500" u="none" cap="none" strike="noStrike">
                <a:solidFill>
                  <a:srgbClr val="0000CD"/>
                </a:solidFill>
                <a:latin typeface="Consolas"/>
                <a:ea typeface="Consolas"/>
                <a:cs typeface="Consolas"/>
                <a:sym typeface="Consolas"/>
              </a:rPr>
              <a:t>&gt;</a:t>
            </a:r>
            <a:endParaRPr b="0" i="0" sz="15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input</a:t>
            </a:r>
            <a:r>
              <a:rPr b="0" i="0" lang="en-US" sz="1500" u="none" cap="none" strike="noStrike">
                <a:solidFill>
                  <a:srgbClr val="FF0000"/>
                </a:solidFill>
                <a:latin typeface="Consolas"/>
                <a:ea typeface="Consolas"/>
                <a:cs typeface="Consolas"/>
                <a:sym typeface="Consolas"/>
              </a:rPr>
              <a:t> type</a:t>
            </a:r>
            <a:r>
              <a:rPr b="0" i="0" lang="en-US" sz="1500" u="none" cap="none" strike="noStrike">
                <a:solidFill>
                  <a:srgbClr val="0000CD"/>
                </a:solidFill>
                <a:latin typeface="Consolas"/>
                <a:ea typeface="Consolas"/>
                <a:cs typeface="Consolas"/>
                <a:sym typeface="Consolas"/>
              </a:rPr>
              <a:t>="radio"</a:t>
            </a:r>
            <a:r>
              <a:rPr b="0" i="0" lang="en-US" sz="1500" u="none" cap="none" strike="noStrike">
                <a:solidFill>
                  <a:srgbClr val="FF0000"/>
                </a:solidFill>
                <a:latin typeface="Consolas"/>
                <a:ea typeface="Consolas"/>
                <a:cs typeface="Consolas"/>
                <a:sym typeface="Consolas"/>
              </a:rPr>
              <a:t> name</a:t>
            </a:r>
            <a:r>
              <a:rPr b="0" i="0" lang="en-US" sz="1500" u="none" cap="none" strike="noStrike">
                <a:solidFill>
                  <a:srgbClr val="0000CD"/>
                </a:solidFill>
                <a:latin typeface="Consolas"/>
                <a:ea typeface="Consolas"/>
                <a:cs typeface="Consolas"/>
                <a:sym typeface="Consolas"/>
              </a:rPr>
              <a:t>="gender"</a:t>
            </a:r>
            <a:r>
              <a:rPr b="0" i="0" lang="en-US" sz="1500" u="none" cap="none" strike="noStrike">
                <a:solidFill>
                  <a:srgbClr val="FF0000"/>
                </a:solidFill>
                <a:latin typeface="Consolas"/>
                <a:ea typeface="Consolas"/>
                <a:cs typeface="Consolas"/>
                <a:sym typeface="Consolas"/>
              </a:rPr>
              <a:t> value</a:t>
            </a:r>
            <a:r>
              <a:rPr b="0" i="0" lang="en-US" sz="1500" u="none" cap="none" strike="noStrike">
                <a:solidFill>
                  <a:srgbClr val="0000CD"/>
                </a:solidFill>
                <a:latin typeface="Consolas"/>
                <a:ea typeface="Consolas"/>
                <a:cs typeface="Consolas"/>
                <a:sym typeface="Consolas"/>
              </a:rPr>
              <a:t>="female"&gt;</a:t>
            </a:r>
            <a:r>
              <a:rPr b="0" i="0" lang="en-US" sz="1500" u="none" cap="none" strike="noStrike">
                <a:solidFill>
                  <a:schemeClr val="dk1"/>
                </a:solidFill>
                <a:highlight>
                  <a:srgbClr val="FFFFFF"/>
                </a:highlight>
                <a:latin typeface="Consolas"/>
                <a:ea typeface="Consolas"/>
                <a:cs typeface="Consolas"/>
                <a:sym typeface="Consolas"/>
              </a:rPr>
              <a:t> Female</a:t>
            </a: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br</a:t>
            </a:r>
            <a:r>
              <a:rPr b="0" i="0" lang="en-US" sz="1500" u="none" cap="none" strike="noStrike">
                <a:solidFill>
                  <a:srgbClr val="0000CD"/>
                </a:solidFill>
                <a:latin typeface="Consolas"/>
                <a:ea typeface="Consolas"/>
                <a:cs typeface="Consolas"/>
                <a:sym typeface="Consolas"/>
              </a:rPr>
              <a:t>&gt;</a:t>
            </a:r>
            <a:endParaRPr b="0" i="0" sz="15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input</a:t>
            </a:r>
            <a:r>
              <a:rPr b="0" i="0" lang="en-US" sz="1500" u="none" cap="none" strike="noStrike">
                <a:solidFill>
                  <a:srgbClr val="FF0000"/>
                </a:solidFill>
                <a:latin typeface="Consolas"/>
                <a:ea typeface="Consolas"/>
                <a:cs typeface="Consolas"/>
                <a:sym typeface="Consolas"/>
              </a:rPr>
              <a:t> type</a:t>
            </a:r>
            <a:r>
              <a:rPr b="0" i="0" lang="en-US" sz="1500" u="none" cap="none" strike="noStrike">
                <a:solidFill>
                  <a:srgbClr val="0000CD"/>
                </a:solidFill>
                <a:latin typeface="Consolas"/>
                <a:ea typeface="Consolas"/>
                <a:cs typeface="Consolas"/>
                <a:sym typeface="Consolas"/>
              </a:rPr>
              <a:t>="radio"</a:t>
            </a:r>
            <a:r>
              <a:rPr b="0" i="0" lang="en-US" sz="1500" u="none" cap="none" strike="noStrike">
                <a:solidFill>
                  <a:srgbClr val="FF0000"/>
                </a:solidFill>
                <a:latin typeface="Consolas"/>
                <a:ea typeface="Consolas"/>
                <a:cs typeface="Consolas"/>
                <a:sym typeface="Consolas"/>
              </a:rPr>
              <a:t> name</a:t>
            </a:r>
            <a:r>
              <a:rPr b="0" i="0" lang="en-US" sz="1500" u="none" cap="none" strike="noStrike">
                <a:solidFill>
                  <a:srgbClr val="0000CD"/>
                </a:solidFill>
                <a:latin typeface="Consolas"/>
                <a:ea typeface="Consolas"/>
                <a:cs typeface="Consolas"/>
                <a:sym typeface="Consolas"/>
              </a:rPr>
              <a:t>="gender"</a:t>
            </a:r>
            <a:r>
              <a:rPr b="0" i="0" lang="en-US" sz="1500" u="none" cap="none" strike="noStrike">
                <a:solidFill>
                  <a:srgbClr val="FF0000"/>
                </a:solidFill>
                <a:latin typeface="Consolas"/>
                <a:ea typeface="Consolas"/>
                <a:cs typeface="Consolas"/>
                <a:sym typeface="Consolas"/>
              </a:rPr>
              <a:t> value</a:t>
            </a:r>
            <a:r>
              <a:rPr b="0" i="0" lang="en-US" sz="1500" u="none" cap="none" strike="noStrike">
                <a:solidFill>
                  <a:srgbClr val="0000CD"/>
                </a:solidFill>
                <a:latin typeface="Consolas"/>
                <a:ea typeface="Consolas"/>
                <a:cs typeface="Consolas"/>
                <a:sym typeface="Consolas"/>
              </a:rPr>
              <a:t>="other"&gt;</a:t>
            </a:r>
            <a:r>
              <a:rPr b="0" i="0" lang="en-US" sz="1500" u="none" cap="none" strike="noStrike">
                <a:solidFill>
                  <a:schemeClr val="dk1"/>
                </a:solidFill>
                <a:highlight>
                  <a:srgbClr val="FFFFFF"/>
                </a:highlight>
                <a:latin typeface="Consolas"/>
                <a:ea typeface="Consolas"/>
                <a:cs typeface="Consolas"/>
                <a:sym typeface="Consolas"/>
              </a:rPr>
              <a:t> Other</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checkboxes</a:t>
            </a:r>
            <a:endParaRPr/>
          </a:p>
        </p:txBody>
      </p:sp>
      <p:sp>
        <p:nvSpPr>
          <p:cNvPr id="399" name="Google Shape;399;p49"/>
          <p:cNvSpPr txBox="1"/>
          <p:nvPr>
            <p:ph idx="1" type="body"/>
          </p:nvPr>
        </p:nvSpPr>
        <p:spPr>
          <a:xfrm>
            <a:off x="1154950" y="1547300"/>
            <a:ext cx="97440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A menudo tenemos que seleccionar varias opciones de una lista: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Usamos los checkboxes cuando las opciones no son excluyentes entre si:</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rtl="0" algn="ctr">
              <a:lnSpc>
                <a:spcPct val="115000"/>
              </a:lnSpc>
              <a:spcBef>
                <a:spcPts val="0"/>
              </a:spcBef>
              <a:spcAft>
                <a:spcPts val="0"/>
              </a:spcAft>
              <a:buClr>
                <a:schemeClr val="dk1"/>
              </a:buClr>
              <a:buSzPts val="1100"/>
              <a:buFont typeface="Arial"/>
              <a:buNone/>
            </a:pP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input</a:t>
            </a:r>
            <a:r>
              <a:rPr lang="en-US" sz="1500">
                <a:solidFill>
                  <a:srgbClr val="FF0000"/>
                </a:solidFill>
                <a:latin typeface="Consolas"/>
                <a:ea typeface="Consolas"/>
                <a:cs typeface="Consolas"/>
                <a:sym typeface="Consolas"/>
              </a:rPr>
              <a:t> type</a:t>
            </a:r>
            <a:r>
              <a:rPr lang="en-US" sz="1500">
                <a:solidFill>
                  <a:srgbClr val="0000CD"/>
                </a:solidFill>
                <a:latin typeface="Consolas"/>
                <a:ea typeface="Consolas"/>
                <a:cs typeface="Consolas"/>
                <a:sym typeface="Consolas"/>
              </a:rPr>
              <a:t>="checkbox"</a:t>
            </a:r>
            <a:r>
              <a:rPr lang="en-US" sz="1500">
                <a:solidFill>
                  <a:srgbClr val="FF0000"/>
                </a:solidFill>
                <a:latin typeface="Consolas"/>
                <a:ea typeface="Consolas"/>
                <a:cs typeface="Consolas"/>
                <a:sym typeface="Consolas"/>
              </a:rPr>
              <a:t> name</a:t>
            </a:r>
            <a:r>
              <a:rPr lang="en-US" sz="1500">
                <a:solidFill>
                  <a:srgbClr val="0000CD"/>
                </a:solidFill>
                <a:latin typeface="Consolas"/>
                <a:ea typeface="Consolas"/>
                <a:cs typeface="Consolas"/>
                <a:sym typeface="Consolas"/>
              </a:rPr>
              <a:t>="vehicle1"</a:t>
            </a:r>
            <a:r>
              <a:rPr lang="en-US" sz="1500">
                <a:solidFill>
                  <a:srgbClr val="FF0000"/>
                </a:solidFill>
                <a:latin typeface="Consolas"/>
                <a:ea typeface="Consolas"/>
                <a:cs typeface="Consolas"/>
                <a:sym typeface="Consolas"/>
              </a:rPr>
              <a:t> value</a:t>
            </a:r>
            <a:r>
              <a:rPr lang="en-US" sz="1500">
                <a:solidFill>
                  <a:srgbClr val="0000CD"/>
                </a:solidFill>
                <a:latin typeface="Consolas"/>
                <a:ea typeface="Consolas"/>
                <a:cs typeface="Consolas"/>
                <a:sym typeface="Consolas"/>
              </a:rPr>
              <a:t>="Bike"&gt;</a:t>
            </a:r>
            <a:r>
              <a:rPr lang="en-US" sz="1500">
                <a:solidFill>
                  <a:schemeClr val="dk1"/>
                </a:solidFill>
                <a:highlight>
                  <a:srgbClr val="FFFFFF"/>
                </a:highlight>
                <a:latin typeface="Consolas"/>
                <a:ea typeface="Consolas"/>
                <a:cs typeface="Consolas"/>
                <a:sym typeface="Consolas"/>
              </a:rPr>
              <a:t> I have a bike</a:t>
            </a: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br</a:t>
            </a:r>
            <a:r>
              <a:rPr lang="en-US" sz="1500">
                <a:solidFill>
                  <a:srgbClr val="0000CD"/>
                </a:solidFill>
                <a:latin typeface="Consolas"/>
                <a:ea typeface="Consolas"/>
                <a:cs typeface="Consolas"/>
                <a:sym typeface="Consolas"/>
              </a:rPr>
              <a:t>&gt;</a:t>
            </a:r>
            <a:endParaRPr sz="1500">
              <a:solidFill>
                <a:srgbClr val="0000CD"/>
              </a:solidFill>
              <a:latin typeface="Consolas"/>
              <a:ea typeface="Consolas"/>
              <a:cs typeface="Consolas"/>
              <a:sym typeface="Consolas"/>
            </a:endParaRPr>
          </a:p>
          <a:p>
            <a:pPr indent="0" lvl="0" marL="457200" marR="0" rtl="0" algn="l">
              <a:lnSpc>
                <a:spcPct val="100000"/>
              </a:lnSpc>
              <a:spcBef>
                <a:spcPts val="0"/>
              </a:spcBef>
              <a:spcAft>
                <a:spcPts val="0"/>
              </a:spcAft>
              <a:buSzPts val="1440"/>
              <a:buNone/>
            </a:pPr>
            <a:r>
              <a:rPr lang="en-US" sz="1500">
                <a:solidFill>
                  <a:srgbClr val="0000CD"/>
                </a:solidFill>
                <a:latin typeface="Consolas"/>
                <a:ea typeface="Consolas"/>
                <a:cs typeface="Consolas"/>
                <a:sym typeface="Consolas"/>
              </a:rPr>
              <a:t>  	&lt;</a:t>
            </a:r>
            <a:r>
              <a:rPr lang="en-US" sz="1500">
                <a:solidFill>
                  <a:srgbClr val="A52A2A"/>
                </a:solidFill>
                <a:latin typeface="Consolas"/>
                <a:ea typeface="Consolas"/>
                <a:cs typeface="Consolas"/>
                <a:sym typeface="Consolas"/>
              </a:rPr>
              <a:t>input</a:t>
            </a:r>
            <a:r>
              <a:rPr lang="en-US" sz="1500">
                <a:solidFill>
                  <a:srgbClr val="FF0000"/>
                </a:solidFill>
                <a:latin typeface="Consolas"/>
                <a:ea typeface="Consolas"/>
                <a:cs typeface="Consolas"/>
                <a:sym typeface="Consolas"/>
              </a:rPr>
              <a:t> type</a:t>
            </a:r>
            <a:r>
              <a:rPr lang="en-US" sz="1500">
                <a:solidFill>
                  <a:srgbClr val="0000CD"/>
                </a:solidFill>
                <a:latin typeface="Consolas"/>
                <a:ea typeface="Consolas"/>
                <a:cs typeface="Consolas"/>
                <a:sym typeface="Consolas"/>
              </a:rPr>
              <a:t>="checkbox"</a:t>
            </a:r>
            <a:r>
              <a:rPr lang="en-US" sz="1500">
                <a:solidFill>
                  <a:srgbClr val="FF0000"/>
                </a:solidFill>
                <a:latin typeface="Consolas"/>
                <a:ea typeface="Consolas"/>
                <a:cs typeface="Consolas"/>
                <a:sym typeface="Consolas"/>
              </a:rPr>
              <a:t> name</a:t>
            </a:r>
            <a:r>
              <a:rPr lang="en-US" sz="1500">
                <a:solidFill>
                  <a:srgbClr val="0000CD"/>
                </a:solidFill>
                <a:latin typeface="Consolas"/>
                <a:ea typeface="Consolas"/>
                <a:cs typeface="Consolas"/>
                <a:sym typeface="Consolas"/>
              </a:rPr>
              <a:t>="vehicle2"</a:t>
            </a:r>
            <a:r>
              <a:rPr lang="en-US" sz="1500">
                <a:solidFill>
                  <a:srgbClr val="FF0000"/>
                </a:solidFill>
                <a:latin typeface="Consolas"/>
                <a:ea typeface="Consolas"/>
                <a:cs typeface="Consolas"/>
                <a:sym typeface="Consolas"/>
              </a:rPr>
              <a:t> value</a:t>
            </a:r>
            <a:r>
              <a:rPr lang="en-US" sz="1500">
                <a:solidFill>
                  <a:srgbClr val="0000CD"/>
                </a:solidFill>
                <a:latin typeface="Consolas"/>
                <a:ea typeface="Consolas"/>
                <a:cs typeface="Consolas"/>
                <a:sym typeface="Consolas"/>
              </a:rPr>
              <a:t>="Car"&gt;</a:t>
            </a:r>
            <a:r>
              <a:rPr lang="en-US" sz="1500">
                <a:solidFill>
                  <a:schemeClr val="dk1"/>
                </a:solidFill>
                <a:highlight>
                  <a:srgbClr val="FFFFFF"/>
                </a:highlight>
                <a:latin typeface="Consolas"/>
                <a:ea typeface="Consolas"/>
                <a:cs typeface="Consolas"/>
                <a:sym typeface="Consolas"/>
              </a:rPr>
              <a:t> I have a car </a:t>
            </a:r>
            <a:endParaRPr sz="1500"/>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Notemos que a diferencia de los radio buttons, el atributo nombre debe ser distinto para cada input.</a:t>
            </a:r>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También podemos marcar una opción por defecto con el atributo </a:t>
            </a:r>
            <a:r>
              <a:rPr b="1" lang="en-US"/>
              <a:t>checked</a:t>
            </a:r>
            <a:endParaRPr b="1"/>
          </a:p>
        </p:txBody>
      </p:sp>
      <p:sp>
        <p:nvSpPr>
          <p:cNvPr id="400" name="Google Shape;400;p49"/>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401" name="Google Shape;401;p49"/>
          <p:cNvPicPr preferRelativeResize="0"/>
          <p:nvPr/>
        </p:nvPicPr>
        <p:blipFill rotWithShape="1">
          <a:blip r:embed="rId3">
            <a:alphaModFix/>
          </a:blip>
          <a:srcRect b="0" l="0" r="0" t="0"/>
          <a:stretch/>
        </p:blipFill>
        <p:spPr>
          <a:xfrm>
            <a:off x="9186273" y="1418826"/>
            <a:ext cx="1781050" cy="64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Guía de HTML</a:t>
            </a:r>
            <a:endParaRPr b="0" i="0" sz="3600" u="none" cap="none" strike="noStrike">
              <a:solidFill>
                <a:srgbClr val="5855A0"/>
              </a:solidFill>
              <a:latin typeface="Century Gothic"/>
              <a:ea typeface="Century Gothic"/>
              <a:cs typeface="Century Gothic"/>
              <a:sym typeface="Century Gothic"/>
            </a:endParaRPr>
          </a:p>
        </p:txBody>
      </p:sp>
      <p:sp>
        <p:nvSpPr>
          <p:cNvPr id="157" name="Google Shape;157;p23"/>
          <p:cNvSpPr txBox="1"/>
          <p:nvPr>
            <p:ph idx="1" type="body"/>
          </p:nvPr>
        </p:nvSpPr>
        <p:spPr>
          <a:xfrm>
            <a:off x="1154950" y="1547300"/>
            <a:ext cx="101712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En esta currícula aprenderemos a como "escribir" una página web, hablaremos el lenguaje del navegador! Y cuando termine esta guía tendrás tu primera página web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La idea es que vayamos probando el lenguaje a medida que leemos, por eso, crearemos una carpeta y dentro de la misma agregaremos nuestros archivos HTML. Por ejemplo: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Para crear un archivo HTML (o editar) solo debemos ingresar a un editor de texto (Recomendado: </a:t>
            </a:r>
            <a:r>
              <a:rPr b="1" lang="en-US"/>
              <a:t>Atom</a:t>
            </a:r>
            <a:r>
              <a:rPr lang="en-US"/>
              <a:t>) y guardar el archivo con extensión .html</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Para ver los resultados abrimos ese archivo con el navegador</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158" name="Google Shape;158;p23"/>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159" name="Google Shape;159;p23"/>
          <p:cNvPicPr preferRelativeResize="0"/>
          <p:nvPr/>
        </p:nvPicPr>
        <p:blipFill rotWithShape="1">
          <a:blip r:embed="rId3">
            <a:alphaModFix/>
          </a:blip>
          <a:srcRect b="0" l="0" r="0" t="0"/>
          <a:stretch/>
        </p:blipFill>
        <p:spPr>
          <a:xfrm>
            <a:off x="3573500" y="3724050"/>
            <a:ext cx="4094088" cy="707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dropdown menu</a:t>
            </a:r>
            <a:endParaRPr/>
          </a:p>
        </p:txBody>
      </p:sp>
      <p:sp>
        <p:nvSpPr>
          <p:cNvPr id="407" name="Google Shape;407;p50"/>
          <p:cNvSpPr txBox="1"/>
          <p:nvPr>
            <p:ph idx="1" type="body"/>
          </p:nvPr>
        </p:nvSpPr>
        <p:spPr>
          <a:xfrm>
            <a:off x="1154949" y="1547300"/>
            <a:ext cx="99858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Un dropdown menu es una lista desplegable: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La etiqueta &lt;option&gt; define un elemento de la lista que puede ser seleccionado</a:t>
            </a:r>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Por defecto, el primer elemento de la lista siempre es seleccionado, si necesitamos que algún otro elemento figure por defecto entonces agregamos el atributo </a:t>
            </a:r>
            <a:r>
              <a:rPr b="1" lang="en-US"/>
              <a:t>selected</a:t>
            </a:r>
            <a:r>
              <a:rPr lang="en-US"/>
              <a:t> a la opción que queramos.</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408" name="Google Shape;408;p50"/>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409" name="Google Shape;409;p50"/>
          <p:cNvPicPr preferRelativeResize="0"/>
          <p:nvPr/>
        </p:nvPicPr>
        <p:blipFill rotWithShape="1">
          <a:blip r:embed="rId3">
            <a:alphaModFix/>
          </a:blip>
          <a:srcRect b="0" l="0" r="0" t="0"/>
          <a:stretch/>
        </p:blipFill>
        <p:spPr>
          <a:xfrm>
            <a:off x="7011900" y="1547300"/>
            <a:ext cx="1053500" cy="416200"/>
          </a:xfrm>
          <a:prstGeom prst="rect">
            <a:avLst/>
          </a:prstGeom>
          <a:noFill/>
          <a:ln>
            <a:noFill/>
          </a:ln>
        </p:spPr>
      </p:pic>
      <p:pic>
        <p:nvPicPr>
          <p:cNvPr id="410" name="Google Shape;410;p50"/>
          <p:cNvPicPr preferRelativeResize="0"/>
          <p:nvPr/>
        </p:nvPicPr>
        <p:blipFill rotWithShape="1">
          <a:blip r:embed="rId4">
            <a:alphaModFix/>
          </a:blip>
          <a:srcRect b="0" l="0" r="0" t="0"/>
          <a:stretch/>
        </p:blipFill>
        <p:spPr>
          <a:xfrm>
            <a:off x="8340301" y="1519275"/>
            <a:ext cx="1241850" cy="1227725"/>
          </a:xfrm>
          <a:prstGeom prst="rect">
            <a:avLst/>
          </a:prstGeom>
          <a:noFill/>
          <a:ln>
            <a:noFill/>
          </a:ln>
        </p:spPr>
      </p:pic>
      <p:sp>
        <p:nvSpPr>
          <p:cNvPr id="411" name="Google Shape;411;p50"/>
          <p:cNvSpPr txBox="1"/>
          <p:nvPr/>
        </p:nvSpPr>
        <p:spPr>
          <a:xfrm>
            <a:off x="1612150" y="2030900"/>
            <a:ext cx="5133900" cy="1662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select</a:t>
            </a:r>
            <a:r>
              <a:rPr b="0" i="0" lang="en-US" sz="1200" u="none" cap="none" strike="noStrike">
                <a:solidFill>
                  <a:srgbClr val="FF0000"/>
                </a:solidFill>
                <a:latin typeface="Consolas"/>
                <a:ea typeface="Consolas"/>
                <a:cs typeface="Consolas"/>
                <a:sym typeface="Consolas"/>
              </a:rPr>
              <a:t> name</a:t>
            </a:r>
            <a:r>
              <a:rPr b="0" i="0" lang="en-US" sz="1200" u="none" cap="none" strike="noStrike">
                <a:solidFill>
                  <a:srgbClr val="0000CD"/>
                </a:solidFill>
                <a:latin typeface="Consolas"/>
                <a:ea typeface="Consolas"/>
                <a:cs typeface="Consolas"/>
                <a:sym typeface="Consolas"/>
              </a:rPr>
              <a:t>="cars"&gt;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option</a:t>
            </a:r>
            <a:r>
              <a:rPr b="0" i="0" lang="en-US" sz="1200" u="none" cap="none" strike="noStrike">
                <a:solidFill>
                  <a:srgbClr val="FF0000"/>
                </a:solidFill>
                <a:latin typeface="Consolas"/>
                <a:ea typeface="Consolas"/>
                <a:cs typeface="Consolas"/>
                <a:sym typeface="Consolas"/>
              </a:rPr>
              <a:t> value</a:t>
            </a:r>
            <a:r>
              <a:rPr b="0" i="0" lang="en-US" sz="1200" u="none" cap="none" strike="noStrike">
                <a:solidFill>
                  <a:srgbClr val="0000CD"/>
                </a:solidFill>
                <a:latin typeface="Consolas"/>
                <a:ea typeface="Consolas"/>
                <a:cs typeface="Consolas"/>
                <a:sym typeface="Consolas"/>
              </a:rPr>
              <a:t>="volvo"&gt;</a:t>
            </a:r>
            <a:r>
              <a:rPr b="0" i="0" lang="en-US" sz="1200" u="none" cap="none" strike="noStrike">
                <a:solidFill>
                  <a:schemeClr val="dk1"/>
                </a:solidFill>
                <a:highlight>
                  <a:srgbClr val="FFFFFF"/>
                </a:highlight>
                <a:latin typeface="Consolas"/>
                <a:ea typeface="Consolas"/>
                <a:cs typeface="Consolas"/>
                <a:sym typeface="Consolas"/>
              </a:rPr>
              <a:t>Volvo</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/option</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option</a:t>
            </a:r>
            <a:r>
              <a:rPr b="0" i="0" lang="en-US" sz="1200" u="none" cap="none" strike="noStrike">
                <a:solidFill>
                  <a:srgbClr val="FF0000"/>
                </a:solidFill>
                <a:latin typeface="Consolas"/>
                <a:ea typeface="Consolas"/>
                <a:cs typeface="Consolas"/>
                <a:sym typeface="Consolas"/>
              </a:rPr>
              <a:t> value</a:t>
            </a:r>
            <a:r>
              <a:rPr b="0" i="0" lang="en-US" sz="1200" u="none" cap="none" strike="noStrike">
                <a:solidFill>
                  <a:srgbClr val="0000CD"/>
                </a:solidFill>
                <a:latin typeface="Consolas"/>
                <a:ea typeface="Consolas"/>
                <a:cs typeface="Consolas"/>
                <a:sym typeface="Consolas"/>
              </a:rPr>
              <a:t>="saab"&gt;</a:t>
            </a:r>
            <a:r>
              <a:rPr b="0" i="0" lang="en-US" sz="1200" u="none" cap="none" strike="noStrike">
                <a:solidFill>
                  <a:schemeClr val="dk1"/>
                </a:solidFill>
                <a:highlight>
                  <a:srgbClr val="FFFFFF"/>
                </a:highlight>
                <a:latin typeface="Consolas"/>
                <a:ea typeface="Consolas"/>
                <a:cs typeface="Consolas"/>
                <a:sym typeface="Consolas"/>
              </a:rPr>
              <a:t>Saab</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/option</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option</a:t>
            </a:r>
            <a:r>
              <a:rPr b="0" i="0" lang="en-US" sz="1200" u="none" cap="none" strike="noStrike">
                <a:solidFill>
                  <a:srgbClr val="FF0000"/>
                </a:solidFill>
                <a:latin typeface="Consolas"/>
                <a:ea typeface="Consolas"/>
                <a:cs typeface="Consolas"/>
                <a:sym typeface="Consolas"/>
              </a:rPr>
              <a:t> value</a:t>
            </a:r>
            <a:r>
              <a:rPr b="0" i="0" lang="en-US" sz="1200" u="none" cap="none" strike="noStrike">
                <a:solidFill>
                  <a:srgbClr val="0000CD"/>
                </a:solidFill>
                <a:latin typeface="Consolas"/>
                <a:ea typeface="Consolas"/>
                <a:cs typeface="Consolas"/>
                <a:sym typeface="Consolas"/>
              </a:rPr>
              <a:t>="fiat"&gt;</a:t>
            </a:r>
            <a:r>
              <a:rPr b="0" i="0" lang="en-US" sz="1200" u="none" cap="none" strike="noStrike">
                <a:solidFill>
                  <a:schemeClr val="dk1"/>
                </a:solidFill>
                <a:highlight>
                  <a:srgbClr val="FFFFFF"/>
                </a:highlight>
                <a:latin typeface="Consolas"/>
                <a:ea typeface="Consolas"/>
                <a:cs typeface="Consolas"/>
                <a:sym typeface="Consolas"/>
              </a:rPr>
              <a:t>Fiat</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/option</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highlight>
                  <a:srgbClr val="FFFFFF"/>
                </a:highlight>
                <a:latin typeface="Consolas"/>
                <a:ea typeface="Consolas"/>
                <a:cs typeface="Consolas"/>
                <a:sym typeface="Consolas"/>
              </a:rPr>
              <a:t>  </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option</a:t>
            </a:r>
            <a:r>
              <a:rPr b="0" i="0" lang="en-US" sz="1200" u="none" cap="none" strike="noStrike">
                <a:solidFill>
                  <a:srgbClr val="FF0000"/>
                </a:solidFill>
                <a:latin typeface="Consolas"/>
                <a:ea typeface="Consolas"/>
                <a:cs typeface="Consolas"/>
                <a:sym typeface="Consolas"/>
              </a:rPr>
              <a:t> value</a:t>
            </a:r>
            <a:r>
              <a:rPr b="0" i="0" lang="en-US" sz="1200" u="none" cap="none" strike="noStrike">
                <a:solidFill>
                  <a:srgbClr val="0000CD"/>
                </a:solidFill>
                <a:latin typeface="Consolas"/>
                <a:ea typeface="Consolas"/>
                <a:cs typeface="Consolas"/>
                <a:sym typeface="Consolas"/>
              </a:rPr>
              <a:t>="audi"&gt;</a:t>
            </a:r>
            <a:r>
              <a:rPr b="0" i="0" lang="en-US" sz="1200" u="none" cap="none" strike="noStrike">
                <a:solidFill>
                  <a:schemeClr val="dk1"/>
                </a:solidFill>
                <a:highlight>
                  <a:srgbClr val="FFFFFF"/>
                </a:highlight>
                <a:latin typeface="Consolas"/>
                <a:ea typeface="Consolas"/>
                <a:cs typeface="Consolas"/>
                <a:sym typeface="Consolas"/>
              </a:rPr>
              <a:t>Audi</a:t>
            </a: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/option</a:t>
            </a:r>
            <a:r>
              <a:rPr b="0" i="0" lang="en-US" sz="1200" u="none" cap="none" strike="noStrike">
                <a:solidFill>
                  <a:srgbClr val="0000CD"/>
                </a:solidFill>
                <a:latin typeface="Consolas"/>
                <a:ea typeface="Consolas"/>
                <a:cs typeface="Consolas"/>
                <a:sym typeface="Consolas"/>
              </a:rPr>
              <a:t>&gt;</a:t>
            </a:r>
            <a:endParaRPr b="0" i="0" sz="12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CD"/>
                </a:solidFill>
                <a:latin typeface="Consolas"/>
                <a:ea typeface="Consolas"/>
                <a:cs typeface="Consolas"/>
                <a:sym typeface="Consolas"/>
              </a:rPr>
              <a:t>&lt;</a:t>
            </a:r>
            <a:r>
              <a:rPr b="0" i="0" lang="en-US" sz="1200" u="none" cap="none" strike="noStrike">
                <a:solidFill>
                  <a:srgbClr val="A52A2A"/>
                </a:solidFill>
                <a:latin typeface="Consolas"/>
                <a:ea typeface="Consolas"/>
                <a:cs typeface="Consolas"/>
                <a:sym typeface="Consolas"/>
              </a:rPr>
              <a:t>/select</a:t>
            </a:r>
            <a:r>
              <a:rPr b="0" i="0" lang="en-US" sz="1200" u="none" cap="none" strike="noStrike">
                <a:solidFill>
                  <a:srgbClr val="0000CD"/>
                </a:solidFill>
                <a:latin typeface="Consolas"/>
                <a:ea typeface="Consolas"/>
                <a:cs typeface="Consolas"/>
                <a:sym typeface="Consolas"/>
              </a:rPr>
              <a:t>&gt;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botón</a:t>
            </a:r>
            <a:endParaRPr/>
          </a:p>
        </p:txBody>
      </p:sp>
      <p:sp>
        <p:nvSpPr>
          <p:cNvPr id="417" name="Google Shape;417;p51"/>
          <p:cNvSpPr txBox="1"/>
          <p:nvPr>
            <p:ph idx="1" type="body"/>
          </p:nvPr>
        </p:nvSpPr>
        <p:spPr>
          <a:xfrm>
            <a:off x="1154950" y="1547300"/>
            <a:ext cx="97581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Cuando necesitamos un botón para nuestra página web, podemos utilizar:</a:t>
            </a:r>
            <a:endParaRPr/>
          </a:p>
          <a:p>
            <a:pPr indent="457200" lvl="0" marL="1371600" marR="0" rtl="0" algn="l">
              <a:lnSpc>
                <a:spcPct val="100000"/>
              </a:lnSpc>
              <a:spcBef>
                <a:spcPts val="0"/>
              </a:spcBef>
              <a:spcAft>
                <a:spcPts val="0"/>
              </a:spcAft>
              <a:buSzPts val="1440"/>
              <a:buNone/>
            </a:pPr>
            <a:r>
              <a:t/>
            </a:r>
            <a:endParaRPr sz="1500">
              <a:solidFill>
                <a:srgbClr val="0000CD"/>
              </a:solidFill>
              <a:highlight>
                <a:srgbClr val="FFFFFF"/>
              </a:highlight>
              <a:latin typeface="Consolas"/>
              <a:ea typeface="Consolas"/>
              <a:cs typeface="Consolas"/>
              <a:sym typeface="Consolas"/>
            </a:endParaRPr>
          </a:p>
          <a:p>
            <a:pPr indent="457200" lvl="0" marL="1371600" marR="0" rtl="0" algn="l">
              <a:lnSpc>
                <a:spcPct val="100000"/>
              </a:lnSpc>
              <a:spcBef>
                <a:spcPts val="0"/>
              </a:spcBef>
              <a:spcAft>
                <a:spcPts val="0"/>
              </a:spcAft>
              <a:buSzPts val="1440"/>
              <a:buNone/>
            </a:pPr>
            <a:r>
              <a:rPr lang="en-US" sz="1500">
                <a:solidFill>
                  <a:srgbClr val="0000CD"/>
                </a:solidFill>
                <a:highlight>
                  <a:srgbClr val="FFFFFF"/>
                </a:highlight>
                <a:latin typeface="Consolas"/>
                <a:ea typeface="Consolas"/>
                <a:cs typeface="Consolas"/>
                <a:sym typeface="Consolas"/>
              </a:rPr>
              <a:t>&lt;</a:t>
            </a:r>
            <a:r>
              <a:rPr lang="en-US" sz="1500">
                <a:solidFill>
                  <a:srgbClr val="A52A2A"/>
                </a:solidFill>
                <a:highlight>
                  <a:srgbClr val="FFFFFF"/>
                </a:highlight>
                <a:latin typeface="Consolas"/>
                <a:ea typeface="Consolas"/>
                <a:cs typeface="Consolas"/>
                <a:sym typeface="Consolas"/>
              </a:rPr>
              <a:t>button</a:t>
            </a:r>
            <a:r>
              <a:rPr lang="en-US" sz="1500">
                <a:solidFill>
                  <a:srgbClr val="FF0000"/>
                </a:solidFill>
                <a:highlight>
                  <a:srgbClr val="FFFFFF"/>
                </a:highlight>
                <a:latin typeface="Consolas"/>
                <a:ea typeface="Consolas"/>
                <a:cs typeface="Consolas"/>
                <a:sym typeface="Consolas"/>
              </a:rPr>
              <a:t> type</a:t>
            </a:r>
            <a:r>
              <a:rPr lang="en-US" sz="1500">
                <a:solidFill>
                  <a:srgbClr val="0000CD"/>
                </a:solidFill>
                <a:highlight>
                  <a:srgbClr val="FFFFFF"/>
                </a:highlight>
                <a:latin typeface="Consolas"/>
                <a:ea typeface="Consolas"/>
                <a:cs typeface="Consolas"/>
                <a:sym typeface="Consolas"/>
              </a:rPr>
              <a:t>="button"&gt;</a:t>
            </a:r>
            <a:r>
              <a:rPr lang="en-US" sz="1500">
                <a:solidFill>
                  <a:schemeClr val="dk1"/>
                </a:solidFill>
                <a:highlight>
                  <a:srgbClr val="FFFFFF"/>
                </a:highlight>
                <a:latin typeface="Consolas"/>
                <a:ea typeface="Consolas"/>
                <a:cs typeface="Consolas"/>
                <a:sym typeface="Consolas"/>
              </a:rPr>
              <a:t>Click Me!</a:t>
            </a:r>
            <a:r>
              <a:rPr lang="en-US" sz="1500">
                <a:solidFill>
                  <a:srgbClr val="0000CD"/>
                </a:solidFill>
                <a:highlight>
                  <a:srgbClr val="FFFFFF"/>
                </a:highlight>
                <a:latin typeface="Consolas"/>
                <a:ea typeface="Consolas"/>
                <a:cs typeface="Consolas"/>
                <a:sym typeface="Consolas"/>
              </a:rPr>
              <a:t>&lt;</a:t>
            </a:r>
            <a:r>
              <a:rPr lang="en-US" sz="1500">
                <a:solidFill>
                  <a:srgbClr val="A52A2A"/>
                </a:solidFill>
                <a:highlight>
                  <a:srgbClr val="FFFFFF"/>
                </a:highlight>
                <a:latin typeface="Consolas"/>
                <a:ea typeface="Consolas"/>
                <a:cs typeface="Consolas"/>
                <a:sym typeface="Consolas"/>
              </a:rPr>
              <a:t>/button</a:t>
            </a:r>
            <a:r>
              <a:rPr lang="en-US" sz="1500">
                <a:solidFill>
                  <a:srgbClr val="0000CD"/>
                </a:solidFill>
                <a:highlight>
                  <a:srgbClr val="FFFFFF"/>
                </a:highlight>
                <a:latin typeface="Consolas"/>
                <a:ea typeface="Consolas"/>
                <a:cs typeface="Consolas"/>
                <a:sym typeface="Consolas"/>
              </a:rPr>
              <a:t>&gt;</a:t>
            </a:r>
            <a:endParaRPr/>
          </a:p>
          <a:p>
            <a:pPr indent="0" lvl="0" marL="0" marR="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Y por pantalla veríamos: </a:t>
            </a:r>
            <a:endParaRPr/>
          </a:p>
          <a:p>
            <a:pPr indent="0" lvl="0" marL="0" rtl="0" algn="l">
              <a:lnSpc>
                <a:spcPct val="100000"/>
              </a:lnSpc>
              <a:spcBef>
                <a:spcPts val="0"/>
              </a:spcBef>
              <a:spcAft>
                <a:spcPts val="0"/>
              </a:spcAft>
              <a:buSzPts val="1440"/>
              <a:buNone/>
            </a:pPr>
            <a:r>
              <a:t/>
            </a:r>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También podemos encontrar botones con esta etiqueta:</a:t>
            </a:r>
            <a:endParaRPr/>
          </a:p>
          <a:p>
            <a:pPr indent="457200" lvl="0" marL="0" rtl="0" algn="l">
              <a:lnSpc>
                <a:spcPct val="100000"/>
              </a:lnSpc>
              <a:spcBef>
                <a:spcPts val="0"/>
              </a:spcBef>
              <a:spcAft>
                <a:spcPts val="0"/>
              </a:spcAft>
              <a:buSzPts val="1440"/>
              <a:buNone/>
            </a:pPr>
            <a:r>
              <a:t/>
            </a:r>
            <a:endParaRPr sz="1500">
              <a:solidFill>
                <a:schemeClr val="dk1"/>
              </a:solidFill>
              <a:highlight>
                <a:srgbClr val="FFFFFF"/>
              </a:highlight>
              <a:latin typeface="Consolas"/>
              <a:ea typeface="Consolas"/>
              <a:cs typeface="Consolas"/>
              <a:sym typeface="Consolas"/>
            </a:endParaRPr>
          </a:p>
          <a:p>
            <a:pPr indent="457200" lvl="0" marL="1371600" rtl="0" algn="l">
              <a:lnSpc>
                <a:spcPct val="100000"/>
              </a:lnSpc>
              <a:spcBef>
                <a:spcPts val="0"/>
              </a:spcBef>
              <a:spcAft>
                <a:spcPts val="0"/>
              </a:spcAft>
              <a:buSzPts val="1440"/>
              <a:buNone/>
            </a:pPr>
            <a:r>
              <a:rPr lang="en-US" sz="1500">
                <a:solidFill>
                  <a:srgbClr val="0000CD"/>
                </a:solidFill>
                <a:latin typeface="Consolas"/>
                <a:ea typeface="Consolas"/>
                <a:cs typeface="Consolas"/>
                <a:sym typeface="Consolas"/>
              </a:rPr>
              <a:t>&lt;</a:t>
            </a:r>
            <a:r>
              <a:rPr lang="en-US" sz="1500">
                <a:solidFill>
                  <a:srgbClr val="A52A2A"/>
                </a:solidFill>
                <a:latin typeface="Consolas"/>
                <a:ea typeface="Consolas"/>
                <a:cs typeface="Consolas"/>
                <a:sym typeface="Consolas"/>
              </a:rPr>
              <a:t>input</a:t>
            </a:r>
            <a:r>
              <a:rPr lang="en-US" sz="1500">
                <a:solidFill>
                  <a:srgbClr val="FF0000"/>
                </a:solidFill>
                <a:latin typeface="Consolas"/>
                <a:ea typeface="Consolas"/>
                <a:cs typeface="Consolas"/>
                <a:sym typeface="Consolas"/>
              </a:rPr>
              <a:t> type</a:t>
            </a:r>
            <a:r>
              <a:rPr lang="en-US" sz="1500">
                <a:solidFill>
                  <a:srgbClr val="0000CD"/>
                </a:solidFill>
                <a:latin typeface="Consolas"/>
                <a:ea typeface="Consolas"/>
                <a:cs typeface="Consolas"/>
                <a:sym typeface="Consolas"/>
              </a:rPr>
              <a:t>="submit"</a:t>
            </a:r>
            <a:r>
              <a:rPr lang="en-US" sz="1500">
                <a:solidFill>
                  <a:srgbClr val="FF0000"/>
                </a:solidFill>
                <a:latin typeface="Consolas"/>
                <a:ea typeface="Consolas"/>
                <a:cs typeface="Consolas"/>
                <a:sym typeface="Consolas"/>
              </a:rPr>
              <a:t> value</a:t>
            </a:r>
            <a:r>
              <a:rPr lang="en-US" sz="1500">
                <a:solidFill>
                  <a:srgbClr val="0000CD"/>
                </a:solidFill>
                <a:latin typeface="Consolas"/>
                <a:ea typeface="Consolas"/>
                <a:cs typeface="Consolas"/>
                <a:sym typeface="Consolas"/>
              </a:rPr>
              <a:t>="Submit"&gt;</a:t>
            </a:r>
            <a:endParaRPr sz="1500">
              <a:solidFill>
                <a:srgbClr val="0000CD"/>
              </a:solidFill>
              <a:latin typeface="Consolas"/>
              <a:ea typeface="Consolas"/>
              <a:cs typeface="Consolas"/>
              <a:sym typeface="Consolas"/>
            </a:endParaRPr>
          </a:p>
          <a:p>
            <a:pPr indent="0" lvl="0" marL="0" rtl="0" algn="l">
              <a:lnSpc>
                <a:spcPct val="100000"/>
              </a:lnSpc>
              <a:spcBef>
                <a:spcPts val="0"/>
              </a:spcBef>
              <a:spcAft>
                <a:spcPts val="0"/>
              </a:spcAft>
              <a:buSzPts val="1440"/>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Y por pantalla veríamos:  </a:t>
            </a:r>
            <a:endParaRPr/>
          </a:p>
          <a:p>
            <a:pPr indent="0" lvl="0" marL="0" rtl="0" algn="l">
              <a:lnSpc>
                <a:spcPct val="100000"/>
              </a:lnSpc>
              <a:spcBef>
                <a:spcPts val="0"/>
              </a:spcBef>
              <a:spcAft>
                <a:spcPts val="0"/>
              </a:spcAft>
              <a:buSzPts val="1440"/>
              <a:buNone/>
            </a:pPr>
            <a:r>
              <a:t/>
            </a:r>
            <a:endParaRPr sz="1500">
              <a:solidFill>
                <a:srgbClr val="0000CD"/>
              </a:solidFill>
              <a:latin typeface="Consolas"/>
              <a:ea typeface="Consolas"/>
              <a:cs typeface="Consolas"/>
              <a:sym typeface="Consolas"/>
            </a:endParaRPr>
          </a:p>
          <a:p>
            <a:pPr indent="0" lvl="0" marL="0" rtl="0" algn="l">
              <a:lnSpc>
                <a:spcPct val="100000"/>
              </a:lnSpc>
              <a:spcBef>
                <a:spcPts val="0"/>
              </a:spcBef>
              <a:spcAft>
                <a:spcPts val="0"/>
              </a:spcAft>
              <a:buSzPts val="1440"/>
              <a:buNone/>
            </a:pPr>
            <a:r>
              <a:t/>
            </a:r>
            <a:endParaRPr sz="1500">
              <a:solidFill>
                <a:srgbClr val="0000CD"/>
              </a:solidFill>
              <a:latin typeface="Consolas"/>
              <a:ea typeface="Consolas"/>
              <a:cs typeface="Consolas"/>
              <a:sym typeface="Consolas"/>
            </a:endParaRPr>
          </a:p>
          <a:p>
            <a:pPr indent="-342900" lvl="0" marL="342900" rtl="0" algn="l">
              <a:lnSpc>
                <a:spcPct val="100000"/>
              </a:lnSpc>
              <a:spcBef>
                <a:spcPts val="0"/>
              </a:spcBef>
              <a:spcAft>
                <a:spcPts val="0"/>
              </a:spcAft>
              <a:buClr>
                <a:srgbClr val="EB4485"/>
              </a:buClr>
              <a:buSzPts val="1440"/>
              <a:buFont typeface="Noto Sans Symbols"/>
              <a:buChar char="▶"/>
            </a:pPr>
            <a:r>
              <a:rPr lang="en-US"/>
              <a:t>Este tipo de botón (submit) suele usarse en formularios… más adelante veremos de que se trata</a:t>
            </a:r>
            <a:endParaRPr sz="1500">
              <a:solidFill>
                <a:srgbClr val="0000CD"/>
              </a:solidFill>
              <a:latin typeface="Consolas"/>
              <a:ea typeface="Consolas"/>
              <a:cs typeface="Consolas"/>
              <a:sym typeface="Consolas"/>
            </a:endParaRPr>
          </a:p>
        </p:txBody>
      </p:sp>
      <p:sp>
        <p:nvSpPr>
          <p:cNvPr id="418" name="Google Shape;418;p51"/>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419" name="Google Shape;419;p51"/>
          <p:cNvPicPr preferRelativeResize="0"/>
          <p:nvPr/>
        </p:nvPicPr>
        <p:blipFill rotWithShape="1">
          <a:blip r:embed="rId3">
            <a:alphaModFix/>
          </a:blip>
          <a:srcRect b="0" l="0" r="0" t="0"/>
          <a:stretch/>
        </p:blipFill>
        <p:spPr>
          <a:xfrm>
            <a:off x="4326025" y="2542750"/>
            <a:ext cx="1391825" cy="493300"/>
          </a:xfrm>
          <a:prstGeom prst="rect">
            <a:avLst/>
          </a:prstGeom>
          <a:noFill/>
          <a:ln>
            <a:noFill/>
          </a:ln>
        </p:spPr>
      </p:pic>
      <p:pic>
        <p:nvPicPr>
          <p:cNvPr id="420" name="Google Shape;420;p51"/>
          <p:cNvPicPr preferRelativeResize="0"/>
          <p:nvPr/>
        </p:nvPicPr>
        <p:blipFill rotWithShape="1">
          <a:blip r:embed="rId4">
            <a:alphaModFix/>
          </a:blip>
          <a:srcRect b="0" l="0" r="0" t="0"/>
          <a:stretch/>
        </p:blipFill>
        <p:spPr>
          <a:xfrm>
            <a:off x="4486098" y="4378100"/>
            <a:ext cx="1167477" cy="49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1154954" y="645995"/>
            <a:ext cx="8761500" cy="707100"/>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solidFill>
                  <a:srgbClr val="D7EE49"/>
                </a:solidFill>
              </a:rPr>
              <a:t>6to Paso: Agregamos más elementos</a:t>
            </a:r>
            <a:endParaRPr b="0" i="0" sz="3600" u="none" cap="none" strike="noStrike">
              <a:solidFill>
                <a:srgbClr val="D7EE49"/>
              </a:solidFill>
              <a:latin typeface="Century Gothic"/>
              <a:ea typeface="Century Gothic"/>
              <a:cs typeface="Century Gothic"/>
              <a:sym typeface="Century Gothic"/>
            </a:endParaRPr>
          </a:p>
        </p:txBody>
      </p:sp>
      <p:sp>
        <p:nvSpPr>
          <p:cNvPr id="426" name="Google Shape;426;p52"/>
          <p:cNvSpPr txBox="1"/>
          <p:nvPr>
            <p:ph idx="1" type="body"/>
          </p:nvPr>
        </p:nvSpPr>
        <p:spPr>
          <a:xfrm>
            <a:off x="1154950" y="1547300"/>
            <a:ext cx="65940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1. Agregar uno o más botones a la página dentro de la etiqueta de link &lt;a&gt; (para que al apretar el botón se dirija hacia cierta página web)</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427" name="Google Shape;427;p52"/>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428" name="Google Shape;428;p52"/>
          <p:cNvPicPr preferRelativeResize="0"/>
          <p:nvPr/>
        </p:nvPicPr>
        <p:blipFill rotWithShape="1">
          <a:blip r:embed="rId3">
            <a:alphaModFix/>
          </a:blip>
          <a:srcRect b="0" l="0" r="0" t="0"/>
          <a:stretch/>
        </p:blipFill>
        <p:spPr>
          <a:xfrm>
            <a:off x="7612900" y="1547300"/>
            <a:ext cx="4393801" cy="2026607"/>
          </a:xfrm>
          <a:prstGeom prst="rect">
            <a:avLst/>
          </a:prstGeom>
          <a:noFill/>
          <a:ln>
            <a:noFill/>
          </a:ln>
        </p:spPr>
      </p:pic>
      <p:pic>
        <p:nvPicPr>
          <p:cNvPr id="429" name="Google Shape;429;p52"/>
          <p:cNvPicPr preferRelativeResize="0"/>
          <p:nvPr/>
        </p:nvPicPr>
        <p:blipFill rotWithShape="1">
          <a:blip r:embed="rId4">
            <a:alphaModFix/>
          </a:blip>
          <a:srcRect b="0" l="0" r="0" t="0"/>
          <a:stretch/>
        </p:blipFill>
        <p:spPr>
          <a:xfrm>
            <a:off x="377225" y="2933300"/>
            <a:ext cx="7664599" cy="3082574"/>
          </a:xfrm>
          <a:prstGeom prst="rect">
            <a:avLst/>
          </a:prstGeom>
          <a:noFill/>
          <a:ln>
            <a:noFill/>
          </a:ln>
        </p:spPr>
      </p:pic>
      <p:sp>
        <p:nvSpPr>
          <p:cNvPr id="430" name="Google Shape;430;p52"/>
          <p:cNvSpPr txBox="1"/>
          <p:nvPr/>
        </p:nvSpPr>
        <p:spPr>
          <a:xfrm>
            <a:off x="8146900" y="4502075"/>
            <a:ext cx="4103700" cy="84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Acá tenemos parte del código...</a:t>
            </a:r>
            <a:endParaRPr b="0" i="0" sz="1400" u="none" cap="none" strike="noStrike">
              <a:solidFill>
                <a:srgbClr val="000000"/>
              </a:solidFill>
              <a:latin typeface="Arial"/>
              <a:ea typeface="Arial"/>
              <a:cs typeface="Arial"/>
              <a:sym typeface="Arial"/>
            </a:endParaRPr>
          </a:p>
        </p:txBody>
      </p:sp>
      <p:pic>
        <p:nvPicPr>
          <p:cNvPr id="431" name="Google Shape;431;p52"/>
          <p:cNvPicPr preferRelativeResize="0"/>
          <p:nvPr/>
        </p:nvPicPr>
        <p:blipFill rotWithShape="1">
          <a:blip r:embed="rId5">
            <a:alphaModFix/>
          </a:blip>
          <a:srcRect b="0" l="0" r="0" t="0"/>
          <a:stretch/>
        </p:blipFill>
        <p:spPr>
          <a:xfrm>
            <a:off x="9667626" y="319425"/>
            <a:ext cx="1199150" cy="11304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form</a:t>
            </a:r>
            <a:endParaRPr/>
          </a:p>
        </p:txBody>
      </p:sp>
      <p:sp>
        <p:nvSpPr>
          <p:cNvPr id="437" name="Google Shape;437;p53"/>
          <p:cNvSpPr txBox="1"/>
          <p:nvPr>
            <p:ph idx="1" type="body"/>
          </p:nvPr>
        </p:nvSpPr>
        <p:spPr>
          <a:xfrm>
            <a:off x="1154954" y="1547304"/>
            <a:ext cx="88257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Es bastante común ver el uso de formularios en los sitios web… pero para que son? Bueno sirven para obtener datos!</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Estos son algunos ejemplos:</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438" name="Google Shape;438;p53"/>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439" name="Google Shape;439;p53"/>
          <p:cNvPicPr preferRelativeResize="0"/>
          <p:nvPr/>
        </p:nvPicPr>
        <p:blipFill rotWithShape="1">
          <a:blip r:embed="rId3">
            <a:alphaModFix/>
          </a:blip>
          <a:srcRect b="0" l="0" r="0" t="0"/>
          <a:stretch/>
        </p:blipFill>
        <p:spPr>
          <a:xfrm>
            <a:off x="6695400" y="3081838"/>
            <a:ext cx="4158541" cy="2344412"/>
          </a:xfrm>
          <a:prstGeom prst="rect">
            <a:avLst/>
          </a:prstGeom>
          <a:noFill/>
          <a:ln>
            <a:noFill/>
          </a:ln>
        </p:spPr>
      </p:pic>
      <p:pic>
        <p:nvPicPr>
          <p:cNvPr id="440" name="Google Shape;440;p53"/>
          <p:cNvPicPr preferRelativeResize="0"/>
          <p:nvPr/>
        </p:nvPicPr>
        <p:blipFill rotWithShape="1">
          <a:blip r:embed="rId4">
            <a:alphaModFix/>
          </a:blip>
          <a:srcRect b="0" l="0" r="0" t="0"/>
          <a:stretch/>
        </p:blipFill>
        <p:spPr>
          <a:xfrm>
            <a:off x="1160825" y="2112150"/>
            <a:ext cx="6324600" cy="3930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Etiquetas de HTML: form</a:t>
            </a:r>
            <a:endParaRPr/>
          </a:p>
        </p:txBody>
      </p:sp>
      <p:sp>
        <p:nvSpPr>
          <p:cNvPr id="446" name="Google Shape;446;p54"/>
          <p:cNvSpPr txBox="1"/>
          <p:nvPr>
            <p:ph idx="1" type="body"/>
          </p:nvPr>
        </p:nvSpPr>
        <p:spPr>
          <a:xfrm>
            <a:off x="1154949" y="1547300"/>
            <a:ext cx="100725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Un formulario está compuesto por otros elementos: inputs, botones, botones de radio, checkboxes, dropdowns, botón para subir archivos… todo depende de que datos necesitamos recibir :)</a:t>
            </a:r>
            <a:endParaRPr/>
          </a:p>
          <a:p>
            <a:pPr indent="0" lvl="0" marL="0" marR="0" rtl="0" algn="l">
              <a:lnSpc>
                <a:spcPct val="100000"/>
              </a:lnSpc>
              <a:spcBef>
                <a:spcPts val="0"/>
              </a:spcBef>
              <a:spcAft>
                <a:spcPts val="0"/>
              </a:spcAft>
              <a:buSzPts val="1440"/>
              <a:buNone/>
            </a:pPr>
            <a:r>
              <a:t/>
            </a:r>
            <a:endParaRPr/>
          </a:p>
          <a:p>
            <a:pPr indent="457200" lvl="0" marL="0" rtl="0" algn="l">
              <a:lnSpc>
                <a:spcPct val="100000"/>
              </a:lnSpc>
              <a:spcBef>
                <a:spcPts val="0"/>
              </a:spcBef>
              <a:spcAft>
                <a:spcPts val="0"/>
              </a:spcAft>
              <a:buSzPts val="1440"/>
              <a:buNone/>
            </a:pPr>
            <a:r>
              <a:rPr lang="en-US"/>
              <a:t>En el editor:</a:t>
            </a:r>
            <a:endParaRPr b="0" i="0" sz="1800" u="none" cap="none" strike="noStrike">
              <a:solidFill>
                <a:srgbClr val="3F3F3F"/>
              </a:solidFill>
              <a:latin typeface="Century Gothic"/>
              <a:ea typeface="Century Gothic"/>
              <a:cs typeface="Century Gothic"/>
              <a:sym typeface="Century Gothic"/>
            </a:endParaRPr>
          </a:p>
        </p:txBody>
      </p:sp>
      <p:sp>
        <p:nvSpPr>
          <p:cNvPr id="447" name="Google Shape;447;p54"/>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448" name="Google Shape;448;p54"/>
          <p:cNvSpPr txBox="1"/>
          <p:nvPr/>
        </p:nvSpPr>
        <p:spPr>
          <a:xfrm>
            <a:off x="1488900" y="3080275"/>
            <a:ext cx="6398700" cy="196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form</a:t>
            </a:r>
            <a:r>
              <a:rPr b="0" i="0" lang="en-US" sz="1500" u="none" cap="none" strike="noStrike">
                <a:solidFill>
                  <a:srgbClr val="FF0000"/>
                </a:solidFill>
                <a:latin typeface="Consolas"/>
                <a:ea typeface="Consolas"/>
                <a:cs typeface="Consolas"/>
                <a:sym typeface="Consolas"/>
              </a:rPr>
              <a:t> action</a:t>
            </a:r>
            <a:r>
              <a:rPr b="0" i="0" lang="en-US" sz="1500" u="none" cap="none" strike="noStrike">
                <a:solidFill>
                  <a:srgbClr val="0000CD"/>
                </a:solidFill>
                <a:latin typeface="Consolas"/>
                <a:ea typeface="Consolas"/>
                <a:cs typeface="Consolas"/>
                <a:sym typeface="Consolas"/>
              </a:rPr>
              <a:t>="/action_page.php"&gt;</a:t>
            </a:r>
            <a:endParaRPr b="0" i="0" sz="15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highlight>
                  <a:srgbClr val="FFFFFF"/>
                </a:highlight>
                <a:latin typeface="Consolas"/>
                <a:ea typeface="Consolas"/>
                <a:cs typeface="Consolas"/>
                <a:sym typeface="Consolas"/>
              </a:rPr>
              <a:t>  First name:</a:t>
            </a: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br</a:t>
            </a:r>
            <a:r>
              <a:rPr b="0" i="0" lang="en-US" sz="1500" u="none" cap="none" strike="noStrike">
                <a:solidFill>
                  <a:srgbClr val="0000CD"/>
                </a:solidFill>
                <a:latin typeface="Consolas"/>
                <a:ea typeface="Consolas"/>
                <a:cs typeface="Consolas"/>
                <a:sym typeface="Consolas"/>
              </a:rPr>
              <a:t>&gt;</a:t>
            </a:r>
            <a:endParaRPr b="0" i="0" sz="15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highlight>
                  <a:srgbClr val="FFFFFF"/>
                </a:highlight>
                <a:latin typeface="Consolas"/>
                <a:ea typeface="Consolas"/>
                <a:cs typeface="Consolas"/>
                <a:sym typeface="Consolas"/>
              </a:rPr>
              <a:t>  </a:t>
            </a: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input</a:t>
            </a:r>
            <a:r>
              <a:rPr b="0" i="0" lang="en-US" sz="1500" u="none" cap="none" strike="noStrike">
                <a:solidFill>
                  <a:srgbClr val="FF0000"/>
                </a:solidFill>
                <a:latin typeface="Consolas"/>
                <a:ea typeface="Consolas"/>
                <a:cs typeface="Consolas"/>
                <a:sym typeface="Consolas"/>
              </a:rPr>
              <a:t> type</a:t>
            </a:r>
            <a:r>
              <a:rPr b="0" i="0" lang="en-US" sz="1500" u="none" cap="none" strike="noStrike">
                <a:solidFill>
                  <a:srgbClr val="0000CD"/>
                </a:solidFill>
                <a:latin typeface="Consolas"/>
                <a:ea typeface="Consolas"/>
                <a:cs typeface="Consolas"/>
                <a:sym typeface="Consolas"/>
              </a:rPr>
              <a:t>="text"</a:t>
            </a:r>
            <a:r>
              <a:rPr b="0" i="0" lang="en-US" sz="1500" u="none" cap="none" strike="noStrike">
                <a:solidFill>
                  <a:srgbClr val="FF0000"/>
                </a:solidFill>
                <a:latin typeface="Consolas"/>
                <a:ea typeface="Consolas"/>
                <a:cs typeface="Consolas"/>
                <a:sym typeface="Consolas"/>
              </a:rPr>
              <a:t> name</a:t>
            </a:r>
            <a:r>
              <a:rPr b="0" i="0" lang="en-US" sz="1500" u="none" cap="none" strike="noStrike">
                <a:solidFill>
                  <a:srgbClr val="0000CD"/>
                </a:solidFill>
                <a:latin typeface="Consolas"/>
                <a:ea typeface="Consolas"/>
                <a:cs typeface="Consolas"/>
                <a:sym typeface="Consolas"/>
              </a:rPr>
              <a:t>="firstname"</a:t>
            </a:r>
            <a:r>
              <a:rPr b="0" i="0" lang="en-US" sz="1500" u="none" cap="none" strike="noStrike">
                <a:solidFill>
                  <a:srgbClr val="FF0000"/>
                </a:solidFill>
                <a:latin typeface="Consolas"/>
                <a:ea typeface="Consolas"/>
                <a:cs typeface="Consolas"/>
                <a:sym typeface="Consolas"/>
              </a:rPr>
              <a:t> value</a:t>
            </a:r>
            <a:r>
              <a:rPr b="0" i="0" lang="en-US" sz="1500" u="none" cap="none" strike="noStrike">
                <a:solidFill>
                  <a:srgbClr val="0000CD"/>
                </a:solidFill>
                <a:latin typeface="Consolas"/>
                <a:ea typeface="Consolas"/>
                <a:cs typeface="Consolas"/>
                <a:sym typeface="Consolas"/>
              </a:rPr>
              <a:t>="Mickey"&gt;&lt;</a:t>
            </a:r>
            <a:r>
              <a:rPr b="0" i="0" lang="en-US" sz="1500" u="none" cap="none" strike="noStrike">
                <a:solidFill>
                  <a:srgbClr val="A52A2A"/>
                </a:solidFill>
                <a:latin typeface="Consolas"/>
                <a:ea typeface="Consolas"/>
                <a:cs typeface="Consolas"/>
                <a:sym typeface="Consolas"/>
              </a:rPr>
              <a:t>br</a:t>
            </a:r>
            <a:r>
              <a:rPr b="0" i="0" lang="en-US" sz="1500" u="none" cap="none" strike="noStrike">
                <a:solidFill>
                  <a:srgbClr val="0000CD"/>
                </a:solidFill>
                <a:latin typeface="Consolas"/>
                <a:ea typeface="Consolas"/>
                <a:cs typeface="Consolas"/>
                <a:sym typeface="Consolas"/>
              </a:rPr>
              <a:t>&gt;</a:t>
            </a:r>
            <a:endParaRPr b="0" i="0" sz="15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highlight>
                  <a:srgbClr val="FFFFFF"/>
                </a:highlight>
                <a:latin typeface="Consolas"/>
                <a:ea typeface="Consolas"/>
                <a:cs typeface="Consolas"/>
                <a:sym typeface="Consolas"/>
              </a:rPr>
              <a:t>  Last name:</a:t>
            </a: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br</a:t>
            </a:r>
            <a:r>
              <a:rPr b="0" i="0" lang="en-US" sz="1500" u="none" cap="none" strike="noStrike">
                <a:solidFill>
                  <a:srgbClr val="0000CD"/>
                </a:solidFill>
                <a:latin typeface="Consolas"/>
                <a:ea typeface="Consolas"/>
                <a:cs typeface="Consolas"/>
                <a:sym typeface="Consolas"/>
              </a:rPr>
              <a:t>&gt;</a:t>
            </a:r>
            <a:endParaRPr b="0" i="0" sz="15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highlight>
                  <a:srgbClr val="FFFFFF"/>
                </a:highlight>
                <a:latin typeface="Consolas"/>
                <a:ea typeface="Consolas"/>
                <a:cs typeface="Consolas"/>
                <a:sym typeface="Consolas"/>
              </a:rPr>
              <a:t>  </a:t>
            </a: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input</a:t>
            </a:r>
            <a:r>
              <a:rPr b="0" i="0" lang="en-US" sz="1500" u="none" cap="none" strike="noStrike">
                <a:solidFill>
                  <a:srgbClr val="FF0000"/>
                </a:solidFill>
                <a:latin typeface="Consolas"/>
                <a:ea typeface="Consolas"/>
                <a:cs typeface="Consolas"/>
                <a:sym typeface="Consolas"/>
              </a:rPr>
              <a:t> type</a:t>
            </a:r>
            <a:r>
              <a:rPr b="0" i="0" lang="en-US" sz="1500" u="none" cap="none" strike="noStrike">
                <a:solidFill>
                  <a:srgbClr val="0000CD"/>
                </a:solidFill>
                <a:latin typeface="Consolas"/>
                <a:ea typeface="Consolas"/>
                <a:cs typeface="Consolas"/>
                <a:sym typeface="Consolas"/>
              </a:rPr>
              <a:t>="text"</a:t>
            </a:r>
            <a:r>
              <a:rPr b="0" i="0" lang="en-US" sz="1500" u="none" cap="none" strike="noStrike">
                <a:solidFill>
                  <a:srgbClr val="FF0000"/>
                </a:solidFill>
                <a:latin typeface="Consolas"/>
                <a:ea typeface="Consolas"/>
                <a:cs typeface="Consolas"/>
                <a:sym typeface="Consolas"/>
              </a:rPr>
              <a:t> name</a:t>
            </a:r>
            <a:r>
              <a:rPr b="0" i="0" lang="en-US" sz="1500" u="none" cap="none" strike="noStrike">
                <a:solidFill>
                  <a:srgbClr val="0000CD"/>
                </a:solidFill>
                <a:latin typeface="Consolas"/>
                <a:ea typeface="Consolas"/>
                <a:cs typeface="Consolas"/>
                <a:sym typeface="Consolas"/>
              </a:rPr>
              <a:t>="lastname"</a:t>
            </a:r>
            <a:r>
              <a:rPr b="0" i="0" lang="en-US" sz="1500" u="none" cap="none" strike="noStrike">
                <a:solidFill>
                  <a:srgbClr val="FF0000"/>
                </a:solidFill>
                <a:latin typeface="Consolas"/>
                <a:ea typeface="Consolas"/>
                <a:cs typeface="Consolas"/>
                <a:sym typeface="Consolas"/>
              </a:rPr>
              <a:t> value</a:t>
            </a:r>
            <a:r>
              <a:rPr b="0" i="0" lang="en-US" sz="1500" u="none" cap="none" strike="noStrike">
                <a:solidFill>
                  <a:srgbClr val="0000CD"/>
                </a:solidFill>
                <a:latin typeface="Consolas"/>
                <a:ea typeface="Consolas"/>
                <a:cs typeface="Consolas"/>
                <a:sym typeface="Consolas"/>
              </a:rPr>
              <a:t>="Mouse"&gt;&lt;</a:t>
            </a:r>
            <a:r>
              <a:rPr b="0" i="0" lang="en-US" sz="1500" u="none" cap="none" strike="noStrike">
                <a:solidFill>
                  <a:srgbClr val="A52A2A"/>
                </a:solidFill>
                <a:latin typeface="Consolas"/>
                <a:ea typeface="Consolas"/>
                <a:cs typeface="Consolas"/>
                <a:sym typeface="Consolas"/>
              </a:rPr>
              <a:t>br</a:t>
            </a:r>
            <a:r>
              <a:rPr b="0" i="0" lang="en-US" sz="1500" u="none" cap="none" strike="noStrike">
                <a:solidFill>
                  <a:srgbClr val="0000CD"/>
                </a:solidFill>
                <a:latin typeface="Consolas"/>
                <a:ea typeface="Consolas"/>
                <a:cs typeface="Consolas"/>
                <a:sym typeface="Consolas"/>
              </a:rPr>
              <a:t>&gt;&lt;</a:t>
            </a:r>
            <a:r>
              <a:rPr b="0" i="0" lang="en-US" sz="1500" u="none" cap="none" strike="noStrike">
                <a:solidFill>
                  <a:srgbClr val="A52A2A"/>
                </a:solidFill>
                <a:latin typeface="Consolas"/>
                <a:ea typeface="Consolas"/>
                <a:cs typeface="Consolas"/>
                <a:sym typeface="Consolas"/>
              </a:rPr>
              <a:t>br</a:t>
            </a:r>
            <a:r>
              <a:rPr b="0" i="0" lang="en-US" sz="1500" u="none" cap="none" strike="noStrike">
                <a:solidFill>
                  <a:srgbClr val="0000CD"/>
                </a:solidFill>
                <a:latin typeface="Consolas"/>
                <a:ea typeface="Consolas"/>
                <a:cs typeface="Consolas"/>
                <a:sym typeface="Consolas"/>
              </a:rPr>
              <a:t>&gt;</a:t>
            </a:r>
            <a:endParaRPr b="0" i="0" sz="15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highlight>
                  <a:srgbClr val="FFFFFF"/>
                </a:highlight>
                <a:latin typeface="Consolas"/>
                <a:ea typeface="Consolas"/>
                <a:cs typeface="Consolas"/>
                <a:sym typeface="Consolas"/>
              </a:rPr>
              <a:t>  </a:t>
            </a: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input</a:t>
            </a:r>
            <a:r>
              <a:rPr b="0" i="0" lang="en-US" sz="1500" u="none" cap="none" strike="noStrike">
                <a:solidFill>
                  <a:srgbClr val="FF0000"/>
                </a:solidFill>
                <a:latin typeface="Consolas"/>
                <a:ea typeface="Consolas"/>
                <a:cs typeface="Consolas"/>
                <a:sym typeface="Consolas"/>
              </a:rPr>
              <a:t> type</a:t>
            </a:r>
            <a:r>
              <a:rPr b="0" i="0" lang="en-US" sz="1500" u="none" cap="none" strike="noStrike">
                <a:solidFill>
                  <a:srgbClr val="0000CD"/>
                </a:solidFill>
                <a:latin typeface="Consolas"/>
                <a:ea typeface="Consolas"/>
                <a:cs typeface="Consolas"/>
                <a:sym typeface="Consolas"/>
              </a:rPr>
              <a:t>="submit"</a:t>
            </a:r>
            <a:r>
              <a:rPr b="0" i="0" lang="en-US" sz="1500" u="none" cap="none" strike="noStrike">
                <a:solidFill>
                  <a:srgbClr val="FF0000"/>
                </a:solidFill>
                <a:latin typeface="Consolas"/>
                <a:ea typeface="Consolas"/>
                <a:cs typeface="Consolas"/>
                <a:sym typeface="Consolas"/>
              </a:rPr>
              <a:t> value</a:t>
            </a:r>
            <a:r>
              <a:rPr b="0" i="0" lang="en-US" sz="1500" u="none" cap="none" strike="noStrike">
                <a:solidFill>
                  <a:srgbClr val="0000CD"/>
                </a:solidFill>
                <a:latin typeface="Consolas"/>
                <a:ea typeface="Consolas"/>
                <a:cs typeface="Consolas"/>
                <a:sym typeface="Consolas"/>
              </a:rPr>
              <a:t>="Submit"&gt;</a:t>
            </a:r>
            <a:endParaRPr b="0" i="0" sz="1500" u="none" cap="none" strike="noStrike">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CD"/>
                </a:solidFill>
                <a:latin typeface="Consolas"/>
                <a:ea typeface="Consolas"/>
                <a:cs typeface="Consolas"/>
                <a:sym typeface="Consolas"/>
              </a:rPr>
              <a:t>&lt;</a:t>
            </a:r>
            <a:r>
              <a:rPr b="0" i="0" lang="en-US" sz="1500" u="none" cap="none" strike="noStrike">
                <a:solidFill>
                  <a:srgbClr val="A52A2A"/>
                </a:solidFill>
                <a:latin typeface="Consolas"/>
                <a:ea typeface="Consolas"/>
                <a:cs typeface="Consolas"/>
                <a:sym typeface="Consolas"/>
              </a:rPr>
              <a:t>/form</a:t>
            </a:r>
            <a:r>
              <a:rPr b="0" i="0" lang="en-US" sz="1500" u="none" cap="none" strike="noStrike">
                <a:solidFill>
                  <a:srgbClr val="0000CD"/>
                </a:solidFill>
                <a:latin typeface="Consolas"/>
                <a:ea typeface="Consolas"/>
                <a:cs typeface="Consolas"/>
                <a:sym typeface="Consolas"/>
              </a:rPr>
              <a:t>&gt;</a:t>
            </a:r>
            <a:endParaRPr b="0" i="0" sz="1500" u="none" cap="none" strike="noStrike">
              <a:solidFill>
                <a:srgbClr val="0000CD"/>
              </a:solidFill>
              <a:latin typeface="Consolas"/>
              <a:ea typeface="Consolas"/>
              <a:cs typeface="Consolas"/>
              <a:sym typeface="Consolas"/>
            </a:endParaRPr>
          </a:p>
        </p:txBody>
      </p:sp>
      <p:sp>
        <p:nvSpPr>
          <p:cNvPr id="449" name="Google Shape;449;p54"/>
          <p:cNvSpPr txBox="1"/>
          <p:nvPr/>
        </p:nvSpPr>
        <p:spPr>
          <a:xfrm>
            <a:off x="7963675" y="2588575"/>
            <a:ext cx="3000000" cy="491700"/>
          </a:xfrm>
          <a:prstGeom prst="rect">
            <a:avLst/>
          </a:prstGeom>
          <a:noFill/>
          <a:ln>
            <a:noFill/>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En la pantalla:</a:t>
            </a:r>
            <a:endParaRPr b="0" i="0" sz="1800" u="none" cap="none" strike="noStrike">
              <a:solidFill>
                <a:srgbClr val="3F3F3F"/>
              </a:solidFill>
              <a:latin typeface="Century Gothic"/>
              <a:ea typeface="Century Gothic"/>
              <a:cs typeface="Century Gothic"/>
              <a:sym typeface="Century Gothic"/>
            </a:endParaRPr>
          </a:p>
        </p:txBody>
      </p:sp>
      <p:pic>
        <p:nvPicPr>
          <p:cNvPr id="450" name="Google Shape;450;p54"/>
          <p:cNvPicPr preferRelativeResize="0"/>
          <p:nvPr/>
        </p:nvPicPr>
        <p:blipFill rotWithShape="1">
          <a:blip r:embed="rId3">
            <a:alphaModFix/>
          </a:blip>
          <a:srcRect b="0" l="0" r="0" t="0"/>
          <a:stretch/>
        </p:blipFill>
        <p:spPr>
          <a:xfrm>
            <a:off x="8344675" y="3180900"/>
            <a:ext cx="2806550" cy="2154800"/>
          </a:xfrm>
          <a:prstGeom prst="rect">
            <a:avLst/>
          </a:prstGeom>
          <a:noFill/>
          <a:ln>
            <a:noFill/>
          </a:ln>
        </p:spPr>
      </p:pic>
      <p:sp>
        <p:nvSpPr>
          <p:cNvPr id="451" name="Google Shape;451;p54"/>
          <p:cNvSpPr/>
          <p:nvPr/>
        </p:nvSpPr>
        <p:spPr>
          <a:xfrm>
            <a:off x="678075" y="3372075"/>
            <a:ext cx="1043550" cy="2262300"/>
          </a:xfrm>
          <a:custGeom>
            <a:rect b="b" l="l" r="r" t="t"/>
            <a:pathLst>
              <a:path extrusionOk="0" h="90492" w="41742">
                <a:moveTo>
                  <a:pt x="30359" y="0"/>
                </a:moveTo>
                <a:cubicBezTo>
                  <a:pt x="20641" y="2431"/>
                  <a:pt x="8420" y="8390"/>
                  <a:pt x="6456" y="18213"/>
                </a:cubicBezTo>
                <a:cubicBezTo>
                  <a:pt x="5682" y="22084"/>
                  <a:pt x="13340" y="27833"/>
                  <a:pt x="16131" y="25042"/>
                </a:cubicBezTo>
                <a:cubicBezTo>
                  <a:pt x="17582" y="23591"/>
                  <a:pt x="14707" y="20418"/>
                  <a:pt x="12716" y="19920"/>
                </a:cubicBezTo>
                <a:cubicBezTo>
                  <a:pt x="10316" y="19320"/>
                  <a:pt x="9332" y="23780"/>
                  <a:pt x="8732" y="26180"/>
                </a:cubicBezTo>
                <a:cubicBezTo>
                  <a:pt x="6980" y="33188"/>
                  <a:pt x="11170" y="40531"/>
                  <a:pt x="13854" y="47238"/>
                </a:cubicBezTo>
                <a:cubicBezTo>
                  <a:pt x="16172" y="53032"/>
                  <a:pt x="13772" y="63999"/>
                  <a:pt x="7594" y="64881"/>
                </a:cubicBezTo>
                <a:cubicBezTo>
                  <a:pt x="5152" y="65230"/>
                  <a:pt x="-585" y="67221"/>
                  <a:pt x="195" y="64881"/>
                </a:cubicBezTo>
                <a:cubicBezTo>
                  <a:pt x="1126" y="62087"/>
                  <a:pt x="5787" y="62605"/>
                  <a:pt x="8732" y="62605"/>
                </a:cubicBezTo>
                <a:cubicBezTo>
                  <a:pt x="18151" y="62605"/>
                  <a:pt x="18008" y="79279"/>
                  <a:pt x="24668" y="85939"/>
                </a:cubicBezTo>
                <a:cubicBezTo>
                  <a:pt x="28833" y="90104"/>
                  <a:pt x="35852" y="90492"/>
                  <a:pt x="41742" y="90492"/>
                </a:cubicBezTo>
              </a:path>
            </a:pathLst>
          </a:custGeom>
          <a:noFill/>
          <a:ln cap="flat" cmpd="sng" w="28575">
            <a:solidFill>
              <a:srgbClr val="EB4485"/>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4"/>
          <p:cNvSpPr/>
          <p:nvPr/>
        </p:nvSpPr>
        <p:spPr>
          <a:xfrm rot="4134687">
            <a:off x="1323334" y="3291700"/>
            <a:ext cx="241794" cy="156608"/>
          </a:xfrm>
          <a:prstGeom prst="triangle">
            <a:avLst>
              <a:gd fmla="val 50000" name="adj"/>
            </a:avLst>
          </a:prstGeom>
          <a:solidFill>
            <a:srgbClr val="EB4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4"/>
          <p:cNvSpPr txBox="1"/>
          <p:nvPr/>
        </p:nvSpPr>
        <p:spPr>
          <a:xfrm>
            <a:off x="1636225" y="5379200"/>
            <a:ext cx="5858100" cy="62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Los datos de este formulario serán enviados a otro archivo. En este caso el archivo está escrito en el lenguaje de programación PHP (Lenguaje de Backend)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t>Funcionamiento de un formulario</a:t>
            </a:r>
            <a:endParaRPr/>
          </a:p>
        </p:txBody>
      </p:sp>
      <p:sp>
        <p:nvSpPr>
          <p:cNvPr id="459" name="Google Shape;459;p55"/>
          <p:cNvSpPr txBox="1"/>
          <p:nvPr>
            <p:ph idx="1" type="body"/>
          </p:nvPr>
        </p:nvSpPr>
        <p:spPr>
          <a:xfrm>
            <a:off x="1154950" y="1547300"/>
            <a:ext cx="4716000" cy="45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Cuando completamos un formulario de un sitio web, esos datos "viajan" desde el Frontend hacia el Backend (ver currícula Introducción a Frontend y Backend).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Por ejemplo para un formulario de logueo a un sitio web: En el Backend, se reciben los datos del formulario y se chequea en la base de datos que el usuario y la contraseña ingresados existan y sean correctos.</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Si existe y está ok o no, el Backend envía un mensaje para que el usuario sepa cual fue el resultado.</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460" name="Google Shape;460;p55"/>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461" name="Google Shape;461;p55"/>
          <p:cNvPicPr preferRelativeResize="0"/>
          <p:nvPr/>
        </p:nvPicPr>
        <p:blipFill rotWithShape="1">
          <a:blip r:embed="rId3">
            <a:alphaModFix/>
          </a:blip>
          <a:srcRect b="0" l="0" r="0" t="0"/>
          <a:stretch/>
        </p:blipFill>
        <p:spPr>
          <a:xfrm>
            <a:off x="6111525" y="1547299"/>
            <a:ext cx="3338376" cy="1892299"/>
          </a:xfrm>
          <a:prstGeom prst="rect">
            <a:avLst/>
          </a:prstGeom>
          <a:noFill/>
          <a:ln>
            <a:noFill/>
          </a:ln>
        </p:spPr>
      </p:pic>
      <p:pic>
        <p:nvPicPr>
          <p:cNvPr id="462" name="Google Shape;462;p55"/>
          <p:cNvPicPr preferRelativeResize="0"/>
          <p:nvPr/>
        </p:nvPicPr>
        <p:blipFill rotWithShape="1">
          <a:blip r:embed="rId4">
            <a:alphaModFix/>
          </a:blip>
          <a:srcRect b="0" l="0" r="0" t="0"/>
          <a:stretch/>
        </p:blipFill>
        <p:spPr>
          <a:xfrm>
            <a:off x="6898452" y="5460094"/>
            <a:ext cx="985600" cy="1092076"/>
          </a:xfrm>
          <a:prstGeom prst="rect">
            <a:avLst/>
          </a:prstGeom>
          <a:noFill/>
          <a:ln>
            <a:noFill/>
          </a:ln>
        </p:spPr>
      </p:pic>
      <p:pic>
        <p:nvPicPr>
          <p:cNvPr id="463" name="Google Shape;463;p55"/>
          <p:cNvPicPr preferRelativeResize="0"/>
          <p:nvPr/>
        </p:nvPicPr>
        <p:blipFill rotWithShape="1">
          <a:blip r:embed="rId5">
            <a:alphaModFix/>
          </a:blip>
          <a:srcRect b="0" l="0" r="0" t="0"/>
          <a:stretch/>
        </p:blipFill>
        <p:spPr>
          <a:xfrm>
            <a:off x="10348026" y="4881699"/>
            <a:ext cx="1510150" cy="1510150"/>
          </a:xfrm>
          <a:prstGeom prst="rect">
            <a:avLst/>
          </a:prstGeom>
          <a:noFill/>
          <a:ln>
            <a:noFill/>
          </a:ln>
        </p:spPr>
      </p:pic>
      <p:sp>
        <p:nvSpPr>
          <p:cNvPr id="464" name="Google Shape;464;p55"/>
          <p:cNvSpPr txBox="1"/>
          <p:nvPr/>
        </p:nvSpPr>
        <p:spPr>
          <a:xfrm>
            <a:off x="6666725" y="6302300"/>
            <a:ext cx="1807200" cy="63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Base de Datos</a:t>
            </a:r>
            <a:endParaRPr b="0" i="0" sz="1400" u="none" cap="none" strike="noStrike">
              <a:solidFill>
                <a:srgbClr val="000000"/>
              </a:solidFill>
              <a:latin typeface="Arial"/>
              <a:ea typeface="Arial"/>
              <a:cs typeface="Arial"/>
              <a:sym typeface="Arial"/>
            </a:endParaRPr>
          </a:p>
        </p:txBody>
      </p:sp>
      <p:sp>
        <p:nvSpPr>
          <p:cNvPr id="465" name="Google Shape;465;p55"/>
          <p:cNvSpPr txBox="1"/>
          <p:nvPr/>
        </p:nvSpPr>
        <p:spPr>
          <a:xfrm>
            <a:off x="10199500" y="3107750"/>
            <a:ext cx="1807200" cy="63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5855A0"/>
                </a:solidFill>
                <a:latin typeface="Century Gothic"/>
                <a:ea typeface="Century Gothic"/>
                <a:cs typeface="Century Gothic"/>
                <a:sym typeface="Century Gothic"/>
              </a:rPr>
              <a:t>Frontend</a:t>
            </a:r>
            <a:endParaRPr b="1" i="0" sz="1400" u="none" cap="none" strike="noStrike">
              <a:solidFill>
                <a:srgbClr val="5855A0"/>
              </a:solidFill>
              <a:latin typeface="Arial"/>
              <a:ea typeface="Arial"/>
              <a:cs typeface="Arial"/>
              <a:sym typeface="Arial"/>
            </a:endParaRPr>
          </a:p>
        </p:txBody>
      </p:sp>
      <p:sp>
        <p:nvSpPr>
          <p:cNvPr id="466" name="Google Shape;466;p55"/>
          <p:cNvSpPr txBox="1"/>
          <p:nvPr/>
        </p:nvSpPr>
        <p:spPr>
          <a:xfrm>
            <a:off x="10234125" y="3860450"/>
            <a:ext cx="1807200" cy="63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EB4485"/>
                </a:solidFill>
                <a:latin typeface="Century Gothic"/>
                <a:ea typeface="Century Gothic"/>
                <a:cs typeface="Century Gothic"/>
                <a:sym typeface="Century Gothic"/>
              </a:rPr>
              <a:t>Backend</a:t>
            </a:r>
            <a:endParaRPr b="0" i="0" sz="1400" u="none" cap="none" strike="noStrike">
              <a:solidFill>
                <a:srgbClr val="EB4485"/>
              </a:solidFill>
              <a:latin typeface="Arial"/>
              <a:ea typeface="Arial"/>
              <a:cs typeface="Arial"/>
              <a:sym typeface="Arial"/>
            </a:endParaRPr>
          </a:p>
        </p:txBody>
      </p:sp>
      <p:cxnSp>
        <p:nvCxnSpPr>
          <p:cNvPr id="467" name="Google Shape;467;p55"/>
          <p:cNvCxnSpPr/>
          <p:nvPr/>
        </p:nvCxnSpPr>
        <p:spPr>
          <a:xfrm>
            <a:off x="6111550" y="3794450"/>
            <a:ext cx="5878200" cy="15600"/>
          </a:xfrm>
          <a:prstGeom prst="straightConnector1">
            <a:avLst/>
          </a:prstGeom>
          <a:noFill/>
          <a:ln cap="flat" cmpd="sng" w="28575">
            <a:solidFill>
              <a:srgbClr val="D7EE49"/>
            </a:solidFill>
            <a:prstDash val="dash"/>
            <a:round/>
            <a:headEnd len="sm" w="sm" type="none"/>
            <a:tailEnd len="sm" w="sm" type="none"/>
          </a:ln>
        </p:spPr>
      </p:cxnSp>
      <p:sp>
        <p:nvSpPr>
          <p:cNvPr id="468" name="Google Shape;468;p55"/>
          <p:cNvSpPr/>
          <p:nvPr/>
        </p:nvSpPr>
        <p:spPr>
          <a:xfrm>
            <a:off x="9097350" y="2197674"/>
            <a:ext cx="1430718" cy="2825395"/>
          </a:xfrm>
          <a:custGeom>
            <a:rect b="b" l="l" r="r" t="t"/>
            <a:pathLst>
              <a:path extrusionOk="0" h="104926" w="54117">
                <a:moveTo>
                  <a:pt x="0" y="5399"/>
                </a:moveTo>
                <a:cubicBezTo>
                  <a:pt x="7112" y="2813"/>
                  <a:pt x="16193" y="-2672"/>
                  <a:pt x="22393" y="1667"/>
                </a:cubicBezTo>
                <a:cubicBezTo>
                  <a:pt x="27579" y="5297"/>
                  <a:pt x="30344" y="11835"/>
                  <a:pt x="32346" y="17840"/>
                </a:cubicBezTo>
                <a:cubicBezTo>
                  <a:pt x="35227" y="26482"/>
                  <a:pt x="29946" y="36059"/>
                  <a:pt x="26748" y="44588"/>
                </a:cubicBezTo>
                <a:cubicBezTo>
                  <a:pt x="23396" y="53527"/>
                  <a:pt x="24824" y="63679"/>
                  <a:pt x="25504" y="73202"/>
                </a:cubicBezTo>
                <a:cubicBezTo>
                  <a:pt x="25913" y="78922"/>
                  <a:pt x="34511" y="80343"/>
                  <a:pt x="38566" y="84398"/>
                </a:cubicBezTo>
                <a:cubicBezTo>
                  <a:pt x="41348" y="87180"/>
                  <a:pt x="40749" y="91979"/>
                  <a:pt x="42299" y="95595"/>
                </a:cubicBezTo>
                <a:cubicBezTo>
                  <a:pt x="44276" y="100208"/>
                  <a:pt x="49098" y="104926"/>
                  <a:pt x="54117" y="104926"/>
                </a:cubicBezTo>
              </a:path>
            </a:pathLst>
          </a:custGeom>
          <a:noFill/>
          <a:ln cap="flat" cmpd="sng" w="28575">
            <a:solidFill>
              <a:srgbClr val="EB4485"/>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5"/>
          <p:cNvSpPr/>
          <p:nvPr/>
        </p:nvSpPr>
        <p:spPr>
          <a:xfrm rot="7484138">
            <a:off x="10436592" y="4989692"/>
            <a:ext cx="241668" cy="156533"/>
          </a:xfrm>
          <a:prstGeom prst="triangle">
            <a:avLst>
              <a:gd fmla="val 50000" name="adj"/>
            </a:avLst>
          </a:prstGeom>
          <a:solidFill>
            <a:srgbClr val="EB4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5"/>
          <p:cNvSpPr/>
          <p:nvPr/>
        </p:nvSpPr>
        <p:spPr>
          <a:xfrm>
            <a:off x="7931025" y="5784975"/>
            <a:ext cx="2581475" cy="686925"/>
          </a:xfrm>
          <a:custGeom>
            <a:rect b="b" l="l" r="r" t="t"/>
            <a:pathLst>
              <a:path extrusionOk="0" h="27477" w="103259">
                <a:moveTo>
                  <a:pt x="103259" y="0"/>
                </a:moveTo>
                <a:cubicBezTo>
                  <a:pt x="100267" y="6978"/>
                  <a:pt x="97659" y="17262"/>
                  <a:pt x="90196" y="18661"/>
                </a:cubicBezTo>
                <a:cubicBezTo>
                  <a:pt x="78965" y="20767"/>
                  <a:pt x="67944" y="10402"/>
                  <a:pt x="56606" y="11819"/>
                </a:cubicBezTo>
                <a:cubicBezTo>
                  <a:pt x="53846" y="12164"/>
                  <a:pt x="54237" y="16858"/>
                  <a:pt x="52873" y="19283"/>
                </a:cubicBezTo>
                <a:cubicBezTo>
                  <a:pt x="49918" y="24536"/>
                  <a:pt x="42712" y="27799"/>
                  <a:pt x="36700" y="27370"/>
                </a:cubicBezTo>
                <a:cubicBezTo>
                  <a:pt x="29872" y="26882"/>
                  <a:pt x="25251" y="19827"/>
                  <a:pt x="19905" y="15551"/>
                </a:cubicBezTo>
                <a:cubicBezTo>
                  <a:pt x="14661" y="11356"/>
                  <a:pt x="6715" y="12441"/>
                  <a:pt x="0" y="12441"/>
                </a:cubicBezTo>
              </a:path>
            </a:pathLst>
          </a:custGeom>
          <a:noFill/>
          <a:ln cap="flat" cmpd="sng" w="28575">
            <a:solidFill>
              <a:srgbClr val="EB4485"/>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5"/>
          <p:cNvSpPr/>
          <p:nvPr/>
        </p:nvSpPr>
        <p:spPr>
          <a:xfrm rot="-5182226">
            <a:off x="7849005" y="6004035"/>
            <a:ext cx="241685" cy="156613"/>
          </a:xfrm>
          <a:prstGeom prst="triangle">
            <a:avLst>
              <a:gd fmla="val 50000" name="adj"/>
            </a:avLst>
          </a:prstGeom>
          <a:solidFill>
            <a:srgbClr val="EB44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5"/>
          <p:cNvSpPr/>
          <p:nvPr/>
        </p:nvSpPr>
        <p:spPr>
          <a:xfrm>
            <a:off x="7884350" y="5278600"/>
            <a:ext cx="2581565" cy="273125"/>
          </a:xfrm>
          <a:custGeom>
            <a:rect b="b" l="l" r="r" t="t"/>
            <a:pathLst>
              <a:path extrusionOk="0" h="10925" w="100148">
                <a:moveTo>
                  <a:pt x="0" y="10925"/>
                </a:moveTo>
                <a:cubicBezTo>
                  <a:pt x="9418" y="8830"/>
                  <a:pt x="19097" y="4984"/>
                  <a:pt x="28614" y="6570"/>
                </a:cubicBezTo>
                <a:cubicBezTo>
                  <a:pt x="34834" y="7607"/>
                  <a:pt x="41055" y="10717"/>
                  <a:pt x="47275" y="9680"/>
                </a:cubicBezTo>
                <a:cubicBezTo>
                  <a:pt x="54318" y="8506"/>
                  <a:pt x="59556" y="-1050"/>
                  <a:pt x="66558" y="350"/>
                </a:cubicBezTo>
                <a:cubicBezTo>
                  <a:pt x="71239" y="1286"/>
                  <a:pt x="73696" y="7500"/>
                  <a:pt x="78377" y="8436"/>
                </a:cubicBezTo>
                <a:cubicBezTo>
                  <a:pt x="85493" y="9859"/>
                  <a:pt x="92891" y="8436"/>
                  <a:pt x="100148" y="8436"/>
                </a:cubicBezTo>
              </a:path>
            </a:pathLst>
          </a:cu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5"/>
          <p:cNvSpPr/>
          <p:nvPr/>
        </p:nvSpPr>
        <p:spPr>
          <a:xfrm rot="5404265">
            <a:off x="10322528" y="5420162"/>
            <a:ext cx="241800" cy="156600"/>
          </a:xfrm>
          <a:prstGeom prst="triangle">
            <a:avLst>
              <a:gd fmla="val 50000" name="adj"/>
            </a:avLst>
          </a:prstGeom>
          <a:solidFill>
            <a:srgbClr val="3F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5"/>
          <p:cNvSpPr/>
          <p:nvPr/>
        </p:nvSpPr>
        <p:spPr>
          <a:xfrm>
            <a:off x="8173547" y="3530075"/>
            <a:ext cx="2276725" cy="1772825"/>
          </a:xfrm>
          <a:custGeom>
            <a:rect b="b" l="l" r="r" t="t"/>
            <a:pathLst>
              <a:path extrusionOk="0" h="70913" w="91069">
                <a:moveTo>
                  <a:pt x="91069" y="70913"/>
                </a:moveTo>
                <a:cubicBezTo>
                  <a:pt x="83508" y="69023"/>
                  <a:pt x="75902" y="65374"/>
                  <a:pt x="70542" y="59716"/>
                </a:cubicBezTo>
                <a:cubicBezTo>
                  <a:pt x="66705" y="55666"/>
                  <a:pt x="64728" y="48743"/>
                  <a:pt x="59345" y="47275"/>
                </a:cubicBezTo>
                <a:cubicBezTo>
                  <a:pt x="43140" y="42856"/>
                  <a:pt x="21863" y="58650"/>
                  <a:pt x="8960" y="47897"/>
                </a:cubicBezTo>
                <a:cubicBezTo>
                  <a:pt x="2360" y="42396"/>
                  <a:pt x="-754" y="32171"/>
                  <a:pt x="251" y="23638"/>
                </a:cubicBezTo>
                <a:cubicBezTo>
                  <a:pt x="1198" y="15596"/>
                  <a:pt x="5850" y="8097"/>
                  <a:pt x="5850" y="0"/>
                </a:cubicBezTo>
              </a:path>
            </a:pathLst>
          </a:cu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5"/>
          <p:cNvSpPr/>
          <p:nvPr/>
        </p:nvSpPr>
        <p:spPr>
          <a:xfrm rot="-222033">
            <a:off x="8207409" y="3462535"/>
            <a:ext cx="241704" cy="156652"/>
          </a:xfrm>
          <a:prstGeom prst="triangle">
            <a:avLst>
              <a:gd fmla="val 50000" name="adj"/>
            </a:avLst>
          </a:prstGeom>
          <a:solidFill>
            <a:srgbClr val="3F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6"/>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Comentarios en HTML</a:t>
            </a:r>
            <a:endParaRPr b="0" i="0" sz="3600" u="none" cap="none" strike="noStrike">
              <a:solidFill>
                <a:srgbClr val="5855A0"/>
              </a:solidFill>
              <a:latin typeface="Century Gothic"/>
              <a:ea typeface="Century Gothic"/>
              <a:cs typeface="Century Gothic"/>
              <a:sym typeface="Century Gothic"/>
            </a:endParaRPr>
          </a:p>
        </p:txBody>
      </p:sp>
      <p:sp>
        <p:nvSpPr>
          <p:cNvPr id="481" name="Google Shape;481;p56"/>
          <p:cNvSpPr txBox="1"/>
          <p:nvPr>
            <p:ph idx="1" type="body"/>
          </p:nvPr>
        </p:nvSpPr>
        <p:spPr>
          <a:xfrm>
            <a:off x="1154950" y="1547300"/>
            <a:ext cx="98037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Podemos hacer "anotaciones" en el código HTML que no salgan por pantalla. A estas anotaciones les llamamos comentarios y son muy utilizados en todos los lenguajes.</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Sirven para que podamos aclarar (para nosotras o para el/la que lea el código)</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Para comentar en html:</a:t>
            </a:r>
            <a:endParaRPr/>
          </a:p>
          <a:p>
            <a:pPr indent="0" lvl="0" marL="0" marR="0" rtl="0" algn="l">
              <a:lnSpc>
                <a:spcPct val="100000"/>
              </a:lnSpc>
              <a:spcBef>
                <a:spcPts val="0"/>
              </a:spcBef>
              <a:spcAft>
                <a:spcPts val="0"/>
              </a:spcAft>
              <a:buSzPts val="1440"/>
              <a:buNone/>
            </a:pPr>
            <a:r>
              <a:t/>
            </a:r>
            <a:endParaRPr/>
          </a:p>
          <a:p>
            <a:pPr indent="0" lvl="0" marL="0" marR="0" rtl="0" algn="ctr">
              <a:lnSpc>
                <a:spcPct val="100000"/>
              </a:lnSpc>
              <a:spcBef>
                <a:spcPts val="0"/>
              </a:spcBef>
              <a:spcAft>
                <a:spcPts val="0"/>
              </a:spcAft>
              <a:buSzPts val="1440"/>
              <a:buNone/>
            </a:pPr>
            <a:r>
              <a:rPr lang="en-US"/>
              <a:t>&lt;!-- esto es un comentario, el comentario no se ve por pantalla --&gt;</a:t>
            </a:r>
            <a:endParaRPr/>
          </a:p>
        </p:txBody>
      </p:sp>
      <p:sp>
        <p:nvSpPr>
          <p:cNvPr id="482" name="Google Shape;482;p56"/>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483" name="Google Shape;483;p56"/>
          <p:cNvPicPr preferRelativeResize="0"/>
          <p:nvPr/>
        </p:nvPicPr>
        <p:blipFill rotWithShape="1">
          <a:blip r:embed="rId3">
            <a:alphaModFix/>
          </a:blip>
          <a:srcRect b="0" l="0" r="0" t="0"/>
          <a:stretch/>
        </p:blipFill>
        <p:spPr>
          <a:xfrm>
            <a:off x="1414800" y="4510501"/>
            <a:ext cx="9362399" cy="1581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7"/>
          <p:cNvSpPr txBox="1"/>
          <p:nvPr>
            <p:ph type="title"/>
          </p:nvPr>
        </p:nvSpPr>
        <p:spPr>
          <a:xfrm>
            <a:off x="1154954" y="645995"/>
            <a:ext cx="8761500" cy="707100"/>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solidFill>
                  <a:srgbClr val="D7EE49"/>
                </a:solidFill>
              </a:rPr>
              <a:t>7mo paso: Agregamos un formulario</a:t>
            </a:r>
            <a:endParaRPr b="0" i="0" sz="3600" u="none" cap="none" strike="noStrike">
              <a:solidFill>
                <a:srgbClr val="D7EE49"/>
              </a:solidFill>
              <a:latin typeface="Century Gothic"/>
              <a:ea typeface="Century Gothic"/>
              <a:cs typeface="Century Gothic"/>
              <a:sym typeface="Century Gothic"/>
            </a:endParaRPr>
          </a:p>
        </p:txBody>
      </p:sp>
      <p:sp>
        <p:nvSpPr>
          <p:cNvPr id="489" name="Google Shape;489;p57"/>
          <p:cNvSpPr txBox="1"/>
          <p:nvPr>
            <p:ph idx="1" type="body"/>
          </p:nvPr>
        </p:nvSpPr>
        <p:spPr>
          <a:xfrm>
            <a:off x="1154950" y="1547300"/>
            <a:ext cx="93795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Si bien no vamos a programar la parte de Backend que reciba los datos que ingresamos en el formulario (es decir que el mismo no va a funcionar), de todas formas crearemos uno:</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1. Incluir un menú dropdown, radiobuttons y checkboxes.</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2. Comentar al menos 2 partes del código</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490" name="Google Shape;490;p57"/>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491" name="Google Shape;491;p57"/>
          <p:cNvSpPr txBox="1"/>
          <p:nvPr/>
        </p:nvSpPr>
        <p:spPr>
          <a:xfrm>
            <a:off x="2135000" y="4536650"/>
            <a:ext cx="8173200" cy="116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5855A0"/>
                </a:solidFill>
                <a:latin typeface="Century Gothic"/>
                <a:ea typeface="Century Gothic"/>
                <a:cs typeface="Century Gothic"/>
                <a:sym typeface="Century Gothic"/>
              </a:rPr>
              <a:t>En caso de que necesites, podés descargar el archivo de este proyecto en: </a:t>
            </a:r>
            <a:endParaRPr b="1" i="0" sz="1800" u="none" cap="none" strike="noStrike">
              <a:solidFill>
                <a:srgbClr val="5855A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5855A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Century Gothic"/>
                <a:ea typeface="Century Gothic"/>
                <a:cs typeface="Century Gothic"/>
                <a:sym typeface="Century Gothic"/>
                <a:hlinkClick r:id="rId3"/>
              </a:rPr>
              <a:t>https://drive.google.com/open?id=0BydYIZzB2UyxaUNCQ0hYbFl4Rzg</a:t>
            </a:r>
            <a:endParaRPr b="0" i="0" sz="1800" u="none" cap="none" strike="noStrike">
              <a:solidFill>
                <a:srgbClr val="5855A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855A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5855A0"/>
                </a:solidFill>
                <a:latin typeface="Century Gothic"/>
                <a:ea typeface="Century Gothic"/>
                <a:cs typeface="Century Gothic"/>
                <a:sym typeface="Century Gothic"/>
              </a:rPr>
              <a:t>Y sino </a:t>
            </a:r>
            <a:r>
              <a:rPr b="1" i="0" lang="en-US" sz="1800" u="none" cap="none" strike="noStrike">
                <a:solidFill>
                  <a:srgbClr val="5855A0"/>
                </a:solidFill>
                <a:latin typeface="Century Gothic"/>
                <a:ea typeface="Century Gothic"/>
                <a:cs typeface="Century Gothic"/>
                <a:sym typeface="Century Gothic"/>
              </a:rPr>
              <a:t>pedí a tu mentora que te lo facilite </a:t>
            </a:r>
            <a:endParaRPr b="1" i="0" sz="1400" u="none" cap="none" strike="noStrike">
              <a:solidFill>
                <a:srgbClr val="5855A0"/>
              </a:solidFill>
              <a:latin typeface="Arial"/>
              <a:ea typeface="Arial"/>
              <a:cs typeface="Arial"/>
              <a:sym typeface="Arial"/>
            </a:endParaRPr>
          </a:p>
        </p:txBody>
      </p:sp>
      <p:pic>
        <p:nvPicPr>
          <p:cNvPr id="492" name="Google Shape;492;p57"/>
          <p:cNvPicPr preferRelativeResize="0"/>
          <p:nvPr/>
        </p:nvPicPr>
        <p:blipFill rotWithShape="1">
          <a:blip r:embed="rId4">
            <a:alphaModFix/>
          </a:blip>
          <a:srcRect b="0" l="0" r="0" t="0"/>
          <a:stretch/>
        </p:blipFill>
        <p:spPr>
          <a:xfrm>
            <a:off x="9667626" y="319425"/>
            <a:ext cx="1199150" cy="11304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8"/>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Desafío</a:t>
            </a:r>
            <a:endParaRPr b="0" i="0" sz="3600" u="none" cap="none" strike="noStrike">
              <a:solidFill>
                <a:srgbClr val="5855A0"/>
              </a:solidFill>
              <a:latin typeface="Century Gothic"/>
              <a:ea typeface="Century Gothic"/>
              <a:cs typeface="Century Gothic"/>
              <a:sym typeface="Century Gothic"/>
            </a:endParaRPr>
          </a:p>
        </p:txBody>
      </p:sp>
      <p:sp>
        <p:nvSpPr>
          <p:cNvPr id="498" name="Google Shape;498;p58"/>
          <p:cNvSpPr txBox="1"/>
          <p:nvPr>
            <p:ph idx="1" type="body"/>
          </p:nvPr>
        </p:nvSpPr>
        <p:spPr>
          <a:xfrm>
            <a:off x="1154950" y="1547300"/>
            <a:ext cx="93795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Ahora con todas las etiquetas que aprendiste...es hora de crear! Agregá, modificá, eliminá a tu gusto tu página web…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Investigá acerca de otras etiquetas que son importantes en HTML, como por ejemplo, como subir una foto…. O como mostrar un video</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499" name="Google Shape;499;p58"/>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500" name="Google Shape;500;p58"/>
          <p:cNvPicPr preferRelativeResize="0"/>
          <p:nvPr/>
        </p:nvPicPr>
        <p:blipFill rotWithShape="1">
          <a:blip r:embed="rId3">
            <a:alphaModFix/>
          </a:blip>
          <a:srcRect b="0" l="0" r="0" t="0"/>
          <a:stretch/>
        </p:blipFill>
        <p:spPr>
          <a:xfrm>
            <a:off x="5056488" y="3477438"/>
            <a:ext cx="2333625" cy="2333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9"/>
          <p:cNvSpPr txBox="1"/>
          <p:nvPr>
            <p:ph type="ctrTitle"/>
          </p:nvPr>
        </p:nvSpPr>
        <p:spPr>
          <a:xfrm>
            <a:off x="1582946" y="3628478"/>
            <a:ext cx="8825700" cy="90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5855A0"/>
              </a:buClr>
              <a:buSzPts val="1400"/>
              <a:buFont typeface="Century Gothic"/>
              <a:buNone/>
            </a:pPr>
            <a:r>
              <a:rPr b="0" i="0" lang="en-US" sz="5400" u="none" cap="none" strike="noStrike">
                <a:solidFill>
                  <a:srgbClr val="5855A0"/>
                </a:solidFill>
                <a:latin typeface="Century Gothic"/>
                <a:ea typeface="Century Gothic"/>
                <a:cs typeface="Century Gothic"/>
                <a:sym typeface="Century Gothic"/>
              </a:rPr>
              <a:t>¿Preguntas?</a:t>
            </a:r>
            <a:br>
              <a:rPr b="0" i="0" lang="en-US" sz="5400" u="none" cap="none" strike="noStrike">
                <a:solidFill>
                  <a:srgbClr val="5855A0"/>
                </a:solidFill>
                <a:latin typeface="Century Gothic"/>
                <a:ea typeface="Century Gothic"/>
                <a:cs typeface="Century Gothic"/>
                <a:sym typeface="Century Gothic"/>
              </a:rPr>
            </a:br>
            <a:endParaRPr b="0" i="0" sz="5400" u="none" cap="none" strike="noStrike">
              <a:solidFill>
                <a:srgbClr val="5855A0"/>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3" name="Shape 163"/>
        <p:cNvGrpSpPr/>
        <p:nvPr/>
      </p:nvGrpSpPr>
      <p:grpSpPr>
        <a:xfrm>
          <a:off x="0" y="0"/>
          <a:ext cx="0" cy="0"/>
          <a:chOff x="0" y="0"/>
          <a:chExt cx="0" cy="0"/>
        </a:xfrm>
      </p:grpSpPr>
      <p:sp>
        <p:nvSpPr>
          <p:cNvPr id="164" name="Google Shape;164;p24"/>
          <p:cNvSpPr txBox="1"/>
          <p:nvPr>
            <p:ph type="title"/>
          </p:nvPr>
        </p:nvSpPr>
        <p:spPr>
          <a:xfrm>
            <a:off x="1154954" y="645995"/>
            <a:ext cx="8761500" cy="707100"/>
          </a:xfrm>
          <a:prstGeom prst="rect">
            <a:avLst/>
          </a:prstGeom>
          <a:solidFill>
            <a:srgbClr val="EB4485"/>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5855A0"/>
              </a:buClr>
              <a:buSzPts val="1400"/>
              <a:buFont typeface="Century Gothic"/>
              <a:buNone/>
            </a:pPr>
            <a:r>
              <a:rPr lang="en-US">
                <a:solidFill>
                  <a:srgbClr val="D7EE49"/>
                </a:solidFill>
              </a:rPr>
              <a:t>1er Paso: Creamos un archivo HTML</a:t>
            </a:r>
            <a:endParaRPr>
              <a:solidFill>
                <a:srgbClr val="D7EE49"/>
              </a:solidFill>
            </a:endParaRPr>
          </a:p>
        </p:txBody>
      </p:sp>
      <p:sp>
        <p:nvSpPr>
          <p:cNvPr id="165" name="Google Shape;165;p24"/>
          <p:cNvSpPr txBox="1"/>
          <p:nvPr>
            <p:ph idx="1" type="body"/>
          </p:nvPr>
        </p:nvSpPr>
        <p:spPr>
          <a:xfrm>
            <a:off x="1154950" y="1547300"/>
            <a:ext cx="100698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1. Creamos una carpeta con el nombre que queramos en nuestro disco.</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2. Abrimos nuestro editor predilecto (o si no lo tenemos lo descargamos).</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3. Dentro del editor, vamos a "</a:t>
            </a:r>
            <a:r>
              <a:rPr b="1" lang="en-US"/>
              <a:t>File</a:t>
            </a:r>
            <a:r>
              <a:rPr lang="en-US"/>
              <a:t>" (archivo), </a:t>
            </a:r>
            <a:r>
              <a:rPr b="1" lang="en-US"/>
              <a:t>Save </a:t>
            </a:r>
            <a:r>
              <a:rPr lang="en-US"/>
              <a:t>(guardar) y lo guardamos dentro de la carpeta recién creada. Lo llamaremos "index.html"</a:t>
            </a:r>
            <a:endParaRPr/>
          </a:p>
        </p:txBody>
      </p:sp>
      <p:sp>
        <p:nvSpPr>
          <p:cNvPr id="166" name="Google Shape;166;p24"/>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167" name="Google Shape;167;p24"/>
          <p:cNvPicPr preferRelativeResize="0"/>
          <p:nvPr/>
        </p:nvPicPr>
        <p:blipFill rotWithShape="1">
          <a:blip r:embed="rId3">
            <a:alphaModFix/>
          </a:blip>
          <a:srcRect b="0" l="0" r="0" t="0"/>
          <a:stretch/>
        </p:blipFill>
        <p:spPr>
          <a:xfrm>
            <a:off x="4618652" y="2308675"/>
            <a:ext cx="2187200" cy="497100"/>
          </a:xfrm>
          <a:prstGeom prst="rect">
            <a:avLst/>
          </a:prstGeom>
          <a:noFill/>
          <a:ln>
            <a:noFill/>
          </a:ln>
        </p:spPr>
      </p:pic>
      <p:pic>
        <p:nvPicPr>
          <p:cNvPr id="168" name="Google Shape;168;p24"/>
          <p:cNvPicPr preferRelativeResize="0"/>
          <p:nvPr/>
        </p:nvPicPr>
        <p:blipFill rotWithShape="1">
          <a:blip r:embed="rId4">
            <a:alphaModFix/>
          </a:blip>
          <a:srcRect b="0" l="0" r="0" t="0"/>
          <a:stretch/>
        </p:blipFill>
        <p:spPr>
          <a:xfrm>
            <a:off x="4306475" y="5111221"/>
            <a:ext cx="3139825" cy="1463175"/>
          </a:xfrm>
          <a:prstGeom prst="rect">
            <a:avLst/>
          </a:prstGeom>
          <a:noFill/>
          <a:ln>
            <a:noFill/>
          </a:ln>
        </p:spPr>
      </p:pic>
      <p:pic>
        <p:nvPicPr>
          <p:cNvPr id="169" name="Google Shape;169;p24"/>
          <p:cNvPicPr preferRelativeResize="0"/>
          <p:nvPr/>
        </p:nvPicPr>
        <p:blipFill rotWithShape="1">
          <a:blip r:embed="rId5">
            <a:alphaModFix/>
          </a:blip>
          <a:srcRect b="0" l="0" r="0" t="0"/>
          <a:stretch/>
        </p:blipFill>
        <p:spPr>
          <a:xfrm>
            <a:off x="9667626" y="319425"/>
            <a:ext cx="1199150" cy="11304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0"/>
          <p:cNvSpPr txBox="1"/>
          <p:nvPr>
            <p:ph idx="1" type="subTitle"/>
          </p:nvPr>
        </p:nvSpPr>
        <p:spPr>
          <a:xfrm>
            <a:off x="1298024" y="4672605"/>
            <a:ext cx="8825658" cy="8614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B4485"/>
              </a:buClr>
              <a:buSzPts val="1440"/>
              <a:buFont typeface="Noto Sans Symbols"/>
              <a:buNone/>
            </a:pPr>
            <a:r>
              <a:rPr b="0" i="0" lang="en-US" sz="2800" u="none" cap="none" strike="noStrike">
                <a:solidFill>
                  <a:srgbClr val="EB4485"/>
                </a:solidFill>
                <a:latin typeface="Century Gothic"/>
                <a:ea typeface="Century Gothic"/>
                <a:cs typeface="Century Gothic"/>
                <a:sym typeface="Century Gothic"/>
              </a:rPr>
              <a:t>MUCHAS GRACIAS</a:t>
            </a:r>
            <a:endParaRPr b="0" i="0" sz="2800" u="none" cap="none" strike="noStrike">
              <a:solidFill>
                <a:srgbClr val="EB4485"/>
              </a:solidFill>
              <a:latin typeface="Century Gothic"/>
              <a:ea typeface="Century Gothic"/>
              <a:cs typeface="Century Gothic"/>
              <a:sym typeface="Century Gothic"/>
            </a:endParaRPr>
          </a:p>
        </p:txBody>
      </p:sp>
      <p:sp>
        <p:nvSpPr>
          <p:cNvPr id="512" name="Google Shape;512;p60"/>
          <p:cNvSpPr txBox="1"/>
          <p:nvPr>
            <p:ph idx="4294967295" type="ftr"/>
          </p:nvPr>
        </p:nvSpPr>
        <p:spPr>
          <a:xfrm>
            <a:off x="8332788" y="6391275"/>
            <a:ext cx="3859212"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1154954" y="645995"/>
            <a:ext cx="8761413" cy="70696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HTML (HyperText Markup Language)</a:t>
            </a:r>
            <a:endParaRPr b="0" i="0" sz="3600" u="none" cap="none" strike="noStrike">
              <a:solidFill>
                <a:srgbClr val="5855A0"/>
              </a:solidFill>
              <a:latin typeface="Century Gothic"/>
              <a:ea typeface="Century Gothic"/>
              <a:cs typeface="Century Gothic"/>
              <a:sym typeface="Century Gothic"/>
            </a:endParaRPr>
          </a:p>
        </p:txBody>
      </p:sp>
      <p:sp>
        <p:nvSpPr>
          <p:cNvPr id="175" name="Google Shape;175;p25"/>
          <p:cNvSpPr txBox="1"/>
          <p:nvPr>
            <p:ph idx="1" type="body"/>
          </p:nvPr>
        </p:nvSpPr>
        <p:spPr>
          <a:xfrm>
            <a:off x="1154950" y="1547300"/>
            <a:ext cx="98862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Significa que es un LENGUAJE DE MARCAS DE HIPERTEXTO.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Un lenguaje de marcas significa que "señaliza" con información adicional (</a:t>
            </a:r>
            <a:r>
              <a:rPr b="1" lang="en-US"/>
              <a:t>etiquetas</a:t>
            </a:r>
            <a:r>
              <a:rPr lang="en-US"/>
              <a:t>) el texto que queremos mostrar en pantalla (para estructurarlo)</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Hipertexto, significa que una palabra o un conjunto de palabras de una página web están asociados o "linkeados" a otras páginas web. Es nada más y nada menos que un </a:t>
            </a:r>
            <a:r>
              <a:rPr b="1" lang="en-US"/>
              <a:t>link</a:t>
            </a:r>
            <a:r>
              <a:rPr lang="en-US"/>
              <a:t>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b="1" lang="en-US"/>
              <a:t>Para que sirve HTML?</a:t>
            </a:r>
            <a:r>
              <a:rPr lang="en-US"/>
              <a:t> Sirve para estructurar una página web! También define su contenido, como texto, imágenes, videos y sonidos…</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176" name="Google Shape;176;p25"/>
          <p:cNvSpPr txBox="1"/>
          <p:nvPr>
            <p:ph idx="11" type="ftr"/>
          </p:nvPr>
        </p:nvSpPr>
        <p:spPr>
          <a:xfrm>
            <a:off x="8146898" y="6391838"/>
            <a:ext cx="3859795" cy="30480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177" name="Google Shape;177;p25"/>
          <p:cNvPicPr preferRelativeResize="0"/>
          <p:nvPr/>
        </p:nvPicPr>
        <p:blipFill rotWithShape="1">
          <a:blip r:embed="rId3">
            <a:alphaModFix/>
          </a:blip>
          <a:srcRect b="0" l="0" r="0" t="0"/>
          <a:stretch/>
        </p:blipFill>
        <p:spPr>
          <a:xfrm>
            <a:off x="10476900" y="4942875"/>
            <a:ext cx="1038051" cy="1038051"/>
          </a:xfrm>
          <a:prstGeom prst="rect">
            <a:avLst/>
          </a:prstGeom>
          <a:noFill/>
          <a:ln>
            <a:noFill/>
          </a:ln>
        </p:spPr>
      </p:pic>
      <p:pic>
        <p:nvPicPr>
          <p:cNvPr id="178" name="Google Shape;178;p25"/>
          <p:cNvPicPr preferRelativeResize="0"/>
          <p:nvPr/>
        </p:nvPicPr>
        <p:blipFill rotWithShape="1">
          <a:blip r:embed="rId4">
            <a:alphaModFix/>
          </a:blip>
          <a:srcRect b="0" l="0" r="0" t="0"/>
          <a:stretch/>
        </p:blipFill>
        <p:spPr>
          <a:xfrm rot="1965832">
            <a:off x="8898925" y="975272"/>
            <a:ext cx="1424654" cy="70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HTML </a:t>
            </a:r>
            <a:endParaRPr b="0" i="0" sz="3600" u="none" cap="none" strike="noStrike">
              <a:solidFill>
                <a:srgbClr val="5855A0"/>
              </a:solidFill>
              <a:latin typeface="Century Gothic"/>
              <a:ea typeface="Century Gothic"/>
              <a:cs typeface="Century Gothic"/>
              <a:sym typeface="Century Gothic"/>
            </a:endParaRPr>
          </a:p>
        </p:txBody>
      </p:sp>
      <p:sp>
        <p:nvSpPr>
          <p:cNvPr id="184" name="Google Shape;184;p26"/>
          <p:cNvSpPr txBox="1"/>
          <p:nvPr>
            <p:ph idx="1" type="body"/>
          </p:nvPr>
        </p:nvSpPr>
        <p:spPr>
          <a:xfrm>
            <a:off x="1154950" y="1547300"/>
            <a:ext cx="102282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Es un lenguaje que forma parte del universo del </a:t>
            </a:r>
            <a:r>
              <a:rPr b="1" lang="en-US"/>
              <a:t>FRONTEND</a:t>
            </a:r>
            <a:r>
              <a:rPr lang="en-US"/>
              <a:t> (ver currícula de Introducción al Frontend y Backend)</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Se dice que no es un lenguaje de programación ya que no utiliza estructuras lógicas… pero si es un lenguaje!</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Para escribir lenguaje HTML se utilizan editores de texto. Nosotras ya deberíamos tener alguno instalado…(Atom, SublimeText, Notepad++ o el que nos guste, recomendamos </a:t>
            </a:r>
            <a:r>
              <a:rPr b="1" lang="en-US"/>
              <a:t>ATOM</a:t>
            </a:r>
            <a:r>
              <a:rPr lang="en-US"/>
              <a:t>)</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Si queremos crear una página web, lo primero en lo que pensaremos será: como hago para que el texto que yo quiero se vea en la pantalla?</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185" name="Google Shape;185;p26"/>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186" name="Google Shape;186;p26"/>
          <p:cNvPicPr preferRelativeResize="0"/>
          <p:nvPr/>
        </p:nvPicPr>
        <p:blipFill rotWithShape="1">
          <a:blip r:embed="rId3">
            <a:alphaModFix/>
          </a:blip>
          <a:srcRect b="0" l="0" r="0" t="0"/>
          <a:stretch/>
        </p:blipFill>
        <p:spPr>
          <a:xfrm>
            <a:off x="5230950" y="5062075"/>
            <a:ext cx="1422825" cy="1422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HTML</a:t>
            </a:r>
            <a:endParaRPr b="0" i="0" sz="3600" u="none" cap="none" strike="noStrike">
              <a:solidFill>
                <a:srgbClr val="5855A0"/>
              </a:solidFill>
              <a:latin typeface="Century Gothic"/>
              <a:ea typeface="Century Gothic"/>
              <a:cs typeface="Century Gothic"/>
              <a:sym typeface="Century Gothic"/>
            </a:endParaRPr>
          </a:p>
        </p:txBody>
      </p:sp>
      <p:sp>
        <p:nvSpPr>
          <p:cNvPr id="192" name="Google Shape;192;p27"/>
          <p:cNvSpPr txBox="1"/>
          <p:nvPr>
            <p:ph idx="1" type="body"/>
          </p:nvPr>
        </p:nvSpPr>
        <p:spPr>
          <a:xfrm>
            <a:off x="1154950" y="1547300"/>
            <a:ext cx="97692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Una página de HTML es un documento que está formado por partes como un encabezado, cuerpo y a veces un pie de página (como una carta!)</a:t>
            </a:r>
            <a:endParaRPr/>
          </a:p>
          <a:p>
            <a:pPr indent="0" lvl="0" marL="0" marR="0" rtl="0" algn="l">
              <a:lnSpc>
                <a:spcPct val="100000"/>
              </a:lnSpc>
              <a:spcBef>
                <a:spcPts val="0"/>
              </a:spcBef>
              <a:spcAft>
                <a:spcPts val="0"/>
              </a:spcAft>
              <a:buSzPts val="1440"/>
              <a:buNone/>
            </a:pPr>
            <a:r>
              <a:t/>
            </a:r>
            <a:endParaRPr/>
          </a:p>
          <a:p>
            <a:pPr indent="-342900" lvl="0" marL="342900" marR="0" rtl="0" algn="l">
              <a:lnSpc>
                <a:spcPct val="100000"/>
              </a:lnSpc>
              <a:spcBef>
                <a:spcPts val="0"/>
              </a:spcBef>
              <a:spcAft>
                <a:spcPts val="0"/>
              </a:spcAft>
              <a:buClr>
                <a:srgbClr val="EB4485"/>
              </a:buClr>
              <a:buSzPts val="1440"/>
              <a:buFont typeface="Noto Sans Symbols"/>
              <a:buChar char="▶"/>
            </a:pPr>
            <a:r>
              <a:rPr lang="en-US"/>
              <a:t>Empecemos con un ejemplo:</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a:p>
          <a:p>
            <a:pPr indent="0" lvl="0" marL="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!DOCTYPE</a:t>
            </a:r>
            <a:r>
              <a:rPr lang="en-US" sz="1200">
                <a:solidFill>
                  <a:srgbClr val="FF0000"/>
                </a:solidFill>
                <a:latin typeface="Consolas"/>
                <a:ea typeface="Consolas"/>
                <a:cs typeface="Consolas"/>
                <a:sym typeface="Consolas"/>
              </a:rPr>
              <a:t> html</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html</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head</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9144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title</a:t>
            </a:r>
            <a:r>
              <a:rPr lang="en-US" sz="1200">
                <a:solidFill>
                  <a:srgbClr val="0000CD"/>
                </a:solidFill>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Chicas Programadoras</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/title</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/head</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body</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9144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Hola Mundo</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914400" rtl="0" algn="l">
              <a:lnSpc>
                <a:spcPct val="115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a:t>
            </a:r>
            <a:r>
              <a:rPr lang="en-US" sz="1200">
                <a:solidFill>
                  <a:schemeClr val="dk1"/>
                </a:solidFill>
                <a:highlight>
                  <a:srgbClr val="FFFFFF"/>
                </a:highlight>
                <a:latin typeface="Consolas"/>
                <a:ea typeface="Consolas"/>
                <a:cs typeface="Consolas"/>
                <a:sym typeface="Consolas"/>
              </a:rPr>
              <a:t>Hoy aprendemos HTML</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/body</a:t>
            </a:r>
            <a:r>
              <a:rPr lang="en-US" sz="1200">
                <a:solidFill>
                  <a:srgbClr val="0000CD"/>
                </a:solidFill>
                <a:latin typeface="Consolas"/>
                <a:ea typeface="Consolas"/>
                <a:cs typeface="Consolas"/>
                <a:sym typeface="Consolas"/>
              </a:rPr>
              <a:t>&gt;</a:t>
            </a:r>
            <a:endParaRPr sz="1200">
              <a:solidFill>
                <a:srgbClr val="0000CD"/>
              </a:solidFill>
              <a:latin typeface="Consolas"/>
              <a:ea typeface="Consolas"/>
              <a:cs typeface="Consolas"/>
              <a:sym typeface="Consolas"/>
            </a:endParaRPr>
          </a:p>
          <a:p>
            <a:pPr indent="0" lvl="0" marL="0" marR="0" rtl="0" algn="l">
              <a:lnSpc>
                <a:spcPct val="100000"/>
              </a:lnSpc>
              <a:spcBef>
                <a:spcPts val="0"/>
              </a:spcBef>
              <a:spcAft>
                <a:spcPts val="0"/>
              </a:spcAft>
              <a:buSzPts val="1440"/>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/html</a:t>
            </a:r>
            <a:r>
              <a:rPr lang="en-US" sz="1200">
                <a:solidFill>
                  <a:srgbClr val="0000CD"/>
                </a:solidFill>
                <a:latin typeface="Consolas"/>
                <a:ea typeface="Consolas"/>
                <a:cs typeface="Consolas"/>
                <a:sym typeface="Consolas"/>
              </a:rPr>
              <a:t>&gt;</a:t>
            </a:r>
            <a:endParaRPr/>
          </a:p>
          <a:p>
            <a:pPr indent="0" lvl="0" marL="0" marR="0" rtl="0" algn="l">
              <a:lnSpc>
                <a:spcPct val="100000"/>
              </a:lnSpc>
              <a:spcBef>
                <a:spcPts val="0"/>
              </a:spcBef>
              <a:spcAft>
                <a:spcPts val="0"/>
              </a:spcAft>
              <a:buSzPts val="1440"/>
              <a:buNone/>
            </a:pPr>
            <a:r>
              <a:t/>
            </a:r>
            <a:endParaRPr/>
          </a:p>
          <a:p>
            <a:pPr indent="-251459" lvl="0" marL="342900" marR="0" rtl="0" algn="l">
              <a:lnSpc>
                <a:spcPct val="100000"/>
              </a:lnSpc>
              <a:spcBef>
                <a:spcPts val="1000"/>
              </a:spcBef>
              <a:spcAft>
                <a:spcPts val="0"/>
              </a:spcAft>
              <a:buClr>
                <a:srgbClr val="EB4485"/>
              </a:buClr>
              <a:buSzPts val="1440"/>
              <a:buFont typeface="Noto Sans Symbols"/>
              <a:buNone/>
            </a:pPr>
            <a:r>
              <a:t/>
            </a:r>
            <a:endParaRPr b="0" i="0" sz="1800" u="none" cap="none" strike="noStrike">
              <a:solidFill>
                <a:srgbClr val="3F3F3F"/>
              </a:solidFill>
              <a:latin typeface="Century Gothic"/>
              <a:ea typeface="Century Gothic"/>
              <a:cs typeface="Century Gothic"/>
              <a:sym typeface="Century Gothic"/>
            </a:endParaRPr>
          </a:p>
        </p:txBody>
      </p:sp>
      <p:sp>
        <p:nvSpPr>
          <p:cNvPr id="193" name="Google Shape;193;p27"/>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
        <p:nvSpPr>
          <p:cNvPr id="194" name="Google Shape;194;p27"/>
          <p:cNvSpPr/>
          <p:nvPr/>
        </p:nvSpPr>
        <p:spPr>
          <a:xfrm>
            <a:off x="5225825" y="3661425"/>
            <a:ext cx="300600" cy="615600"/>
          </a:xfrm>
          <a:prstGeom prst="rightBrace">
            <a:avLst>
              <a:gd fmla="val 8333" name="adj1"/>
              <a:gd fmla="val 50000" name="adj2"/>
            </a:avLst>
          </a:prstGeom>
          <a:noFill/>
          <a:ln cap="flat" cmpd="sng" w="28575">
            <a:solidFill>
              <a:srgbClr val="EB44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7"/>
          <p:cNvSpPr/>
          <p:nvPr/>
        </p:nvSpPr>
        <p:spPr>
          <a:xfrm>
            <a:off x="5225825" y="4383125"/>
            <a:ext cx="300600" cy="615600"/>
          </a:xfrm>
          <a:prstGeom prst="rightBrace">
            <a:avLst>
              <a:gd fmla="val 8333" name="adj1"/>
              <a:gd fmla="val 50000" name="adj2"/>
            </a:avLst>
          </a:prstGeom>
          <a:noFill/>
          <a:ln cap="flat" cmpd="sng" w="28575">
            <a:solidFill>
              <a:srgbClr val="5855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7"/>
          <p:cNvSpPr txBox="1"/>
          <p:nvPr/>
        </p:nvSpPr>
        <p:spPr>
          <a:xfrm>
            <a:off x="5726925" y="3765075"/>
            <a:ext cx="1660800" cy="40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encabezado</a:t>
            </a:r>
            <a:endParaRPr b="0" i="0" sz="1400" u="none" cap="none" strike="noStrike">
              <a:solidFill>
                <a:srgbClr val="000000"/>
              </a:solidFill>
              <a:latin typeface="Arial"/>
              <a:ea typeface="Arial"/>
              <a:cs typeface="Arial"/>
              <a:sym typeface="Arial"/>
            </a:endParaRPr>
          </a:p>
        </p:txBody>
      </p:sp>
      <p:sp>
        <p:nvSpPr>
          <p:cNvPr id="197" name="Google Shape;197;p27"/>
          <p:cNvSpPr txBox="1"/>
          <p:nvPr/>
        </p:nvSpPr>
        <p:spPr>
          <a:xfrm>
            <a:off x="5847450" y="4486775"/>
            <a:ext cx="1660800" cy="40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entury Gothic"/>
                <a:ea typeface="Century Gothic"/>
                <a:cs typeface="Century Gothic"/>
                <a:sym typeface="Century Gothic"/>
              </a:rPr>
              <a:t>cuerpo</a:t>
            </a:r>
            <a:endParaRPr b="0" i="0" sz="1400" u="none" cap="none" strike="noStrike">
              <a:solidFill>
                <a:srgbClr val="000000"/>
              </a:solidFill>
              <a:latin typeface="Arial"/>
              <a:ea typeface="Arial"/>
              <a:cs typeface="Arial"/>
              <a:sym typeface="Arial"/>
            </a:endParaRPr>
          </a:p>
        </p:txBody>
      </p:sp>
      <p:pic>
        <p:nvPicPr>
          <p:cNvPr id="198" name="Google Shape;198;p27"/>
          <p:cNvPicPr preferRelativeResize="0"/>
          <p:nvPr/>
        </p:nvPicPr>
        <p:blipFill rotWithShape="1">
          <a:blip r:embed="rId3">
            <a:alphaModFix/>
          </a:blip>
          <a:srcRect b="0" l="0" r="0" t="0"/>
          <a:stretch/>
        </p:blipFill>
        <p:spPr>
          <a:xfrm>
            <a:off x="4158225" y="5601950"/>
            <a:ext cx="919500" cy="919500"/>
          </a:xfrm>
          <a:prstGeom prst="rect">
            <a:avLst/>
          </a:prstGeom>
          <a:noFill/>
          <a:ln>
            <a:noFill/>
          </a:ln>
        </p:spPr>
      </p:pic>
      <p:pic>
        <p:nvPicPr>
          <p:cNvPr id="199" name="Google Shape;199;p27"/>
          <p:cNvPicPr preferRelativeResize="0"/>
          <p:nvPr/>
        </p:nvPicPr>
        <p:blipFill rotWithShape="1">
          <a:blip r:embed="rId4">
            <a:alphaModFix/>
          </a:blip>
          <a:srcRect b="0" l="0" r="0" t="0"/>
          <a:stretch/>
        </p:blipFill>
        <p:spPr>
          <a:xfrm>
            <a:off x="8988613" y="2954450"/>
            <a:ext cx="2333625" cy="2381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1154954" y="645995"/>
            <a:ext cx="8761500" cy="707100"/>
          </a:xfrm>
          <a:prstGeom prst="rect">
            <a:avLst/>
          </a:prstGeom>
          <a:solidFill>
            <a:srgbClr val="EB44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solidFill>
                  <a:srgbClr val="D7EE49"/>
                </a:solidFill>
              </a:rPr>
              <a:t>2do Paso: Definimos el documento</a:t>
            </a:r>
            <a:endParaRPr b="0" i="0" sz="3600" u="none" cap="none" strike="noStrike">
              <a:solidFill>
                <a:srgbClr val="D7EE49"/>
              </a:solidFill>
              <a:latin typeface="Century Gothic"/>
              <a:ea typeface="Century Gothic"/>
              <a:cs typeface="Century Gothic"/>
              <a:sym typeface="Century Gothic"/>
            </a:endParaRPr>
          </a:p>
        </p:txBody>
      </p:sp>
      <p:sp>
        <p:nvSpPr>
          <p:cNvPr id="205" name="Google Shape;205;p28"/>
          <p:cNvSpPr txBox="1"/>
          <p:nvPr>
            <p:ph idx="1" type="body"/>
          </p:nvPr>
        </p:nvSpPr>
        <p:spPr>
          <a:xfrm>
            <a:off x="1154954" y="1547304"/>
            <a:ext cx="88257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1. Copiamos la estructura general de un documento dentro de nuestro index.html … por ahora solo pondremos las etiquetas:</a:t>
            </a:r>
            <a:endParaRPr/>
          </a:p>
          <a:p>
            <a:pPr indent="0" lvl="0" marL="0" marR="0" rtl="0" algn="l">
              <a:lnSpc>
                <a:spcPct val="100000"/>
              </a:lnSpc>
              <a:spcBef>
                <a:spcPts val="0"/>
              </a:spcBef>
              <a:spcAft>
                <a:spcPts val="0"/>
              </a:spcAft>
              <a:buSzPts val="1440"/>
              <a:buNone/>
            </a:pPr>
            <a:r>
              <a:t/>
            </a:r>
            <a:endParaRPr/>
          </a:p>
          <a:p>
            <a:pPr indent="0" lvl="0" marL="0" rtl="0" algn="l">
              <a:lnSpc>
                <a:spcPct val="100000"/>
              </a:lnSpc>
              <a:spcBef>
                <a:spcPts val="0"/>
              </a:spcBef>
              <a:spcAft>
                <a:spcPts val="0"/>
              </a:spcAft>
              <a:buClr>
                <a:schemeClr val="dk1"/>
              </a:buClr>
              <a:buSzPts val="1100"/>
              <a:buFont typeface="Arial"/>
              <a:buNone/>
            </a:pPr>
            <a:r>
              <a:t/>
            </a:r>
            <a:endParaRPr sz="1500"/>
          </a:p>
          <a:p>
            <a:pPr indent="-251459" lvl="0" marL="342900" marR="0" rtl="0" algn="l">
              <a:lnSpc>
                <a:spcPct val="100000"/>
              </a:lnSpc>
              <a:spcBef>
                <a:spcPts val="1000"/>
              </a:spcBef>
              <a:spcAft>
                <a:spcPts val="0"/>
              </a:spcAft>
              <a:buClr>
                <a:srgbClr val="EB4485"/>
              </a:buClr>
              <a:buSzPts val="1440"/>
              <a:buFont typeface="Noto Sans Symbols"/>
              <a:buNone/>
            </a:pPr>
            <a:r>
              <a:t/>
            </a:r>
            <a:endParaRPr/>
          </a:p>
        </p:txBody>
      </p:sp>
      <p:sp>
        <p:nvSpPr>
          <p:cNvPr id="206" name="Google Shape;206;p28"/>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pic>
        <p:nvPicPr>
          <p:cNvPr id="207" name="Google Shape;207;p28"/>
          <p:cNvPicPr preferRelativeResize="0"/>
          <p:nvPr/>
        </p:nvPicPr>
        <p:blipFill rotWithShape="1">
          <a:blip r:embed="rId3">
            <a:alphaModFix/>
          </a:blip>
          <a:srcRect b="0" l="0" r="0" t="0"/>
          <a:stretch/>
        </p:blipFill>
        <p:spPr>
          <a:xfrm>
            <a:off x="1745875" y="2591100"/>
            <a:ext cx="7957949" cy="2744600"/>
          </a:xfrm>
          <a:prstGeom prst="rect">
            <a:avLst/>
          </a:prstGeom>
          <a:noFill/>
          <a:ln>
            <a:noFill/>
          </a:ln>
        </p:spPr>
      </p:pic>
      <p:pic>
        <p:nvPicPr>
          <p:cNvPr id="208" name="Google Shape;208;p28"/>
          <p:cNvPicPr preferRelativeResize="0"/>
          <p:nvPr/>
        </p:nvPicPr>
        <p:blipFill rotWithShape="1">
          <a:blip r:embed="rId4">
            <a:alphaModFix/>
          </a:blip>
          <a:srcRect b="0" l="0" r="0" t="0"/>
          <a:stretch/>
        </p:blipFill>
        <p:spPr>
          <a:xfrm>
            <a:off x="9667626" y="319425"/>
            <a:ext cx="1199150" cy="1130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1154954" y="645995"/>
            <a:ext cx="8761500" cy="707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855A0"/>
              </a:buClr>
              <a:buSzPts val="1400"/>
              <a:buFont typeface="Century Gothic"/>
              <a:buNone/>
            </a:pPr>
            <a:r>
              <a:rPr lang="en-US"/>
              <a:t>HTML</a:t>
            </a:r>
            <a:endParaRPr b="0" i="0" sz="3600" u="none" cap="none" strike="noStrike">
              <a:solidFill>
                <a:srgbClr val="5855A0"/>
              </a:solidFill>
              <a:latin typeface="Century Gothic"/>
              <a:ea typeface="Century Gothic"/>
              <a:cs typeface="Century Gothic"/>
              <a:sym typeface="Century Gothic"/>
            </a:endParaRPr>
          </a:p>
        </p:txBody>
      </p:sp>
      <p:sp>
        <p:nvSpPr>
          <p:cNvPr id="214" name="Google Shape;214;p29"/>
          <p:cNvSpPr txBox="1"/>
          <p:nvPr>
            <p:ph idx="1" type="body"/>
          </p:nvPr>
        </p:nvSpPr>
        <p:spPr>
          <a:xfrm>
            <a:off x="1154950" y="1547300"/>
            <a:ext cx="10851600" cy="3788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EB4485"/>
              </a:buClr>
              <a:buSzPts val="1440"/>
              <a:buFont typeface="Noto Sans Symbols"/>
              <a:buChar char="▶"/>
            </a:pPr>
            <a:r>
              <a:rPr lang="en-US"/>
              <a:t>Donde </a:t>
            </a:r>
            <a:endParaRPr/>
          </a:p>
          <a:p>
            <a:pPr indent="0" lvl="0" marL="0" marR="0" rtl="0" algn="l">
              <a:lnSpc>
                <a:spcPct val="100000"/>
              </a:lnSpc>
              <a:spcBef>
                <a:spcPts val="0"/>
              </a:spcBef>
              <a:spcAft>
                <a:spcPts val="0"/>
              </a:spcAft>
              <a:buSzPts val="1440"/>
              <a:buNone/>
            </a:pPr>
            <a:r>
              <a:t/>
            </a:r>
            <a:endParaRPr/>
          </a:p>
          <a:p>
            <a:pPr indent="0" lvl="0" marL="0" marR="0" rtl="0" algn="l">
              <a:lnSpc>
                <a:spcPct val="100000"/>
              </a:lnSpc>
              <a:spcBef>
                <a:spcPts val="0"/>
              </a:spcBef>
              <a:spcAft>
                <a:spcPts val="0"/>
              </a:spcAft>
              <a:buSzPts val="1440"/>
              <a:buNone/>
            </a:pPr>
            <a:r>
              <a:t/>
            </a:r>
            <a:endParaRPr sz="1200">
              <a:solidFill>
                <a:srgbClr val="0000CD"/>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!DOCTYPE</a:t>
            </a:r>
            <a:r>
              <a:rPr lang="en-US" sz="1200">
                <a:solidFill>
                  <a:srgbClr val="FF0000"/>
                </a:solidFill>
                <a:latin typeface="Consolas"/>
                <a:ea typeface="Consolas"/>
                <a:cs typeface="Consolas"/>
                <a:sym typeface="Consolas"/>
              </a:rPr>
              <a:t> html</a:t>
            </a:r>
            <a:r>
              <a:rPr lang="en-US" sz="1200">
                <a:solidFill>
                  <a:srgbClr val="0000CD"/>
                </a:solidFill>
                <a:latin typeface="Consolas"/>
                <a:ea typeface="Consolas"/>
                <a:cs typeface="Consolas"/>
                <a:sym typeface="Consolas"/>
              </a:rPr>
              <a:t>&gt;   						-----&gt; Tipo de Documento que vamos a escribir (Documento de HTML)</a:t>
            </a:r>
            <a:endParaRPr sz="1200">
              <a:solidFill>
                <a:srgbClr val="0000CD"/>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html</a:t>
            </a:r>
            <a:r>
              <a:rPr lang="en-US" sz="1200">
                <a:solidFill>
                  <a:srgbClr val="0000CD"/>
                </a:solidFill>
                <a:latin typeface="Consolas"/>
                <a:ea typeface="Consolas"/>
                <a:cs typeface="Consolas"/>
                <a:sym typeface="Consolas"/>
              </a:rPr>
              <a:t>&gt;		 						-----&gt; Inicio del Documento HTML</a:t>
            </a:r>
            <a:endParaRPr sz="1200">
              <a:solidFill>
                <a:srgbClr val="0000CD"/>
              </a:solidFill>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head</a:t>
            </a:r>
            <a:r>
              <a:rPr lang="en-US" sz="1200">
                <a:solidFill>
                  <a:srgbClr val="0000CD"/>
                </a:solidFill>
                <a:latin typeface="Consolas"/>
                <a:ea typeface="Consolas"/>
                <a:cs typeface="Consolas"/>
                <a:sym typeface="Consolas"/>
              </a:rPr>
              <a:t>&gt;	  						-----&gt; Encabezado</a:t>
            </a:r>
            <a:endParaRPr sz="1200">
              <a:solidFill>
                <a:srgbClr val="0000CD"/>
              </a:solidFill>
              <a:latin typeface="Consolas"/>
              <a:ea typeface="Consolas"/>
              <a:cs typeface="Consolas"/>
              <a:sym typeface="Consolas"/>
            </a:endParaRPr>
          </a:p>
          <a:p>
            <a:pPr indent="0" lvl="0" marL="9144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title</a:t>
            </a:r>
            <a:r>
              <a:rPr lang="en-US" sz="1200">
                <a:solidFill>
                  <a:srgbClr val="0000CD"/>
                </a:solidFill>
                <a:latin typeface="Consolas"/>
                <a:ea typeface="Consolas"/>
                <a:cs typeface="Consolas"/>
                <a:sym typeface="Consolas"/>
              </a:rPr>
              <a:t>&gt;</a:t>
            </a:r>
            <a:r>
              <a:rPr lang="en-US" sz="1200">
                <a:solidFill>
                  <a:schemeClr val="dk1"/>
                </a:solidFill>
                <a:highlight>
                  <a:schemeClr val="lt1"/>
                </a:highlight>
                <a:latin typeface="Consolas"/>
                <a:ea typeface="Consolas"/>
                <a:cs typeface="Consolas"/>
                <a:sym typeface="Consolas"/>
              </a:rPr>
              <a:t>Chicas Programadoras</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/title</a:t>
            </a:r>
            <a:r>
              <a:rPr lang="en-US" sz="1200">
                <a:solidFill>
                  <a:srgbClr val="0000CD"/>
                </a:solidFill>
                <a:latin typeface="Consolas"/>
                <a:ea typeface="Consolas"/>
                <a:cs typeface="Consolas"/>
                <a:sym typeface="Consolas"/>
              </a:rPr>
              <a:t>&gt;  	-----&gt; No se muestra en Pantalla, es el nombre de la pestaña</a:t>
            </a:r>
            <a:endParaRPr sz="1200">
              <a:solidFill>
                <a:srgbClr val="0000CD"/>
              </a:solidFill>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/head</a:t>
            </a:r>
            <a:r>
              <a:rPr lang="en-US" sz="1200">
                <a:solidFill>
                  <a:srgbClr val="0000CD"/>
                </a:solidFill>
                <a:latin typeface="Consolas"/>
                <a:ea typeface="Consolas"/>
                <a:cs typeface="Consolas"/>
                <a:sym typeface="Consolas"/>
              </a:rPr>
              <a:t>&gt;							-----&gt; Fin del Encabezado</a:t>
            </a:r>
            <a:endParaRPr sz="1200">
              <a:solidFill>
                <a:srgbClr val="0000CD"/>
              </a:solidFill>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body</a:t>
            </a:r>
            <a:r>
              <a:rPr lang="en-US" sz="1200">
                <a:solidFill>
                  <a:srgbClr val="0000CD"/>
                </a:solidFill>
                <a:latin typeface="Consolas"/>
                <a:ea typeface="Consolas"/>
                <a:cs typeface="Consolas"/>
                <a:sym typeface="Consolas"/>
              </a:rPr>
              <a:t>&gt;							-----&gt; Cuerpo de la página (LO QUE SE MUESTRA EN PANTALLA)</a:t>
            </a:r>
            <a:endParaRPr sz="1200">
              <a:solidFill>
                <a:srgbClr val="0000CD"/>
              </a:solidFill>
              <a:latin typeface="Consolas"/>
              <a:ea typeface="Consolas"/>
              <a:cs typeface="Consolas"/>
              <a:sym typeface="Consolas"/>
            </a:endParaRPr>
          </a:p>
          <a:p>
            <a:pPr indent="0" lvl="0" marL="9144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a:t>
            </a:r>
            <a:r>
              <a:rPr lang="en-US" sz="1200">
                <a:solidFill>
                  <a:schemeClr val="dk1"/>
                </a:solidFill>
                <a:highlight>
                  <a:schemeClr val="lt1"/>
                </a:highlight>
                <a:latin typeface="Consolas"/>
                <a:ea typeface="Consolas"/>
                <a:cs typeface="Consolas"/>
                <a:sym typeface="Consolas"/>
              </a:rPr>
              <a:t>Hola Mundo</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/h1</a:t>
            </a:r>
            <a:r>
              <a:rPr lang="en-US" sz="1200">
                <a:solidFill>
                  <a:srgbClr val="0000CD"/>
                </a:solidFill>
                <a:latin typeface="Consolas"/>
                <a:ea typeface="Consolas"/>
                <a:cs typeface="Consolas"/>
                <a:sym typeface="Consolas"/>
              </a:rPr>
              <a:t>&gt;				-----&gt; Título de la página</a:t>
            </a:r>
            <a:endParaRPr sz="1200">
              <a:solidFill>
                <a:srgbClr val="0000CD"/>
              </a:solidFill>
              <a:latin typeface="Consolas"/>
              <a:ea typeface="Consolas"/>
              <a:cs typeface="Consolas"/>
              <a:sym typeface="Consolas"/>
            </a:endParaRPr>
          </a:p>
          <a:p>
            <a:pPr indent="0" lvl="0" marL="91440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a:t>
            </a:r>
            <a:r>
              <a:rPr lang="en-US" sz="1200">
                <a:solidFill>
                  <a:schemeClr val="dk1"/>
                </a:solidFill>
                <a:highlight>
                  <a:schemeClr val="lt1"/>
                </a:highlight>
                <a:latin typeface="Consolas"/>
                <a:ea typeface="Consolas"/>
                <a:cs typeface="Consolas"/>
                <a:sym typeface="Consolas"/>
              </a:rPr>
              <a:t>Hoy aprendemos HTML</a:t>
            </a: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/p</a:t>
            </a:r>
            <a:r>
              <a:rPr lang="en-US" sz="1200">
                <a:solidFill>
                  <a:srgbClr val="0000CD"/>
                </a:solidFill>
                <a:latin typeface="Consolas"/>
                <a:ea typeface="Consolas"/>
                <a:cs typeface="Consolas"/>
                <a:sym typeface="Consolas"/>
              </a:rPr>
              <a:t>&gt;			-----&gt; Párrafo</a:t>
            </a:r>
            <a:endParaRPr sz="1200">
              <a:solidFill>
                <a:srgbClr val="0000CD"/>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/body</a:t>
            </a:r>
            <a:r>
              <a:rPr lang="en-US" sz="1200">
                <a:solidFill>
                  <a:srgbClr val="0000CD"/>
                </a:solidFill>
                <a:latin typeface="Consolas"/>
                <a:ea typeface="Consolas"/>
                <a:cs typeface="Consolas"/>
                <a:sym typeface="Consolas"/>
              </a:rPr>
              <a:t>&gt;							-----&gt; Fin del cuerpo</a:t>
            </a:r>
            <a:endParaRPr sz="1200">
              <a:solidFill>
                <a:srgbClr val="0000CD"/>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US" sz="1200">
                <a:solidFill>
                  <a:srgbClr val="0000CD"/>
                </a:solidFill>
                <a:latin typeface="Consolas"/>
                <a:ea typeface="Consolas"/>
                <a:cs typeface="Consolas"/>
                <a:sym typeface="Consolas"/>
              </a:rPr>
              <a:t>&lt;</a:t>
            </a:r>
            <a:r>
              <a:rPr lang="en-US" sz="1200">
                <a:solidFill>
                  <a:srgbClr val="A52A2A"/>
                </a:solidFill>
                <a:latin typeface="Consolas"/>
                <a:ea typeface="Consolas"/>
                <a:cs typeface="Consolas"/>
                <a:sym typeface="Consolas"/>
              </a:rPr>
              <a:t>/html</a:t>
            </a:r>
            <a:r>
              <a:rPr lang="en-US" sz="1200">
                <a:solidFill>
                  <a:srgbClr val="0000CD"/>
                </a:solidFill>
                <a:latin typeface="Consolas"/>
                <a:ea typeface="Consolas"/>
                <a:cs typeface="Consolas"/>
                <a:sym typeface="Consolas"/>
              </a:rPr>
              <a:t>&gt;								-----&gt; Fin del documento HTML</a:t>
            </a:r>
            <a:endParaRPr sz="1200">
              <a:solidFill>
                <a:srgbClr val="0000CD"/>
              </a:solidFill>
              <a:latin typeface="Consolas"/>
              <a:ea typeface="Consolas"/>
              <a:cs typeface="Consolas"/>
              <a:sym typeface="Consolas"/>
            </a:endParaRPr>
          </a:p>
          <a:p>
            <a:pPr indent="0" lvl="0" marL="0" marR="0" rtl="0" algn="l">
              <a:lnSpc>
                <a:spcPct val="100000"/>
              </a:lnSpc>
              <a:spcBef>
                <a:spcPts val="1000"/>
              </a:spcBef>
              <a:spcAft>
                <a:spcPts val="0"/>
              </a:spcAft>
              <a:buClr>
                <a:srgbClr val="EB4485"/>
              </a:buClr>
              <a:buSzPts val="1440"/>
              <a:buFont typeface="Noto Sans Symbols"/>
              <a:buNone/>
            </a:pPr>
            <a:r>
              <a:t/>
            </a:r>
            <a:endParaRPr/>
          </a:p>
          <a:p>
            <a:pPr indent="-342900" lvl="0" marL="342900" rtl="0" algn="l">
              <a:lnSpc>
                <a:spcPct val="100000"/>
              </a:lnSpc>
              <a:spcBef>
                <a:spcPts val="0"/>
              </a:spcBef>
              <a:spcAft>
                <a:spcPts val="0"/>
              </a:spcAft>
              <a:buClr>
                <a:srgbClr val="EB4485"/>
              </a:buClr>
              <a:buSzPts val="1440"/>
              <a:buFont typeface="Noto Sans Symbols"/>
              <a:buChar char="▶"/>
            </a:pPr>
            <a:r>
              <a:rPr lang="en-US"/>
              <a:t>Notaremos que si quitamos una etiqueta o varias, el texto igualmente se mostrará en pantalla</a:t>
            </a:r>
            <a:endParaRPr/>
          </a:p>
          <a:p>
            <a:pPr indent="0" lvl="0" marL="0" rtl="0" algn="l">
              <a:lnSpc>
                <a:spcPct val="100000"/>
              </a:lnSpc>
              <a:spcBef>
                <a:spcPts val="0"/>
              </a:spcBef>
              <a:spcAft>
                <a:spcPts val="0"/>
              </a:spcAft>
              <a:buSzPts val="1440"/>
              <a:buNone/>
            </a:pPr>
            <a:r>
              <a:t/>
            </a:r>
            <a:endParaRPr/>
          </a:p>
          <a:p>
            <a:pPr indent="0" lvl="0" marL="0" rtl="0" algn="ctr">
              <a:lnSpc>
                <a:spcPct val="100000"/>
              </a:lnSpc>
              <a:spcBef>
                <a:spcPts val="0"/>
              </a:spcBef>
              <a:spcAft>
                <a:spcPts val="0"/>
              </a:spcAft>
              <a:buSzPts val="1440"/>
              <a:buNone/>
            </a:pPr>
            <a:r>
              <a:rPr b="1" lang="en-US">
                <a:solidFill>
                  <a:srgbClr val="5855A0"/>
                </a:solidFill>
              </a:rPr>
              <a:t>De todas formas, es recomendable seguir las buenas prácticas de escritura de este lenguaje!</a:t>
            </a:r>
            <a:endParaRPr b="1">
              <a:solidFill>
                <a:srgbClr val="5855A0"/>
              </a:solidFill>
            </a:endParaRPr>
          </a:p>
        </p:txBody>
      </p:sp>
      <p:sp>
        <p:nvSpPr>
          <p:cNvPr id="215" name="Google Shape;215;p29"/>
          <p:cNvSpPr txBox="1"/>
          <p:nvPr>
            <p:ph idx="11" type="ftr"/>
          </p:nvPr>
        </p:nvSpPr>
        <p:spPr>
          <a:xfrm>
            <a:off x="8146898" y="6391838"/>
            <a:ext cx="3859800" cy="3048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400"/>
              <a:buNone/>
            </a:pPr>
            <a:r>
              <a:rPr b="1" i="0" lang="en-US" sz="1000" u="none" cap="none" strike="noStrike">
                <a:solidFill>
                  <a:srgbClr val="5855A0"/>
                </a:solidFill>
                <a:latin typeface="Century Gothic"/>
                <a:ea typeface="Century Gothic"/>
                <a:cs typeface="Century Gothic"/>
                <a:sym typeface="Century Gothic"/>
              </a:rPr>
              <a:t>www.chicasprogramadoras.club</a:t>
            </a:r>
            <a:endParaRPr b="1" i="0" sz="1000" u="none" cap="none" strike="noStrike">
              <a:solidFill>
                <a:srgbClr val="5855A0"/>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